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tags/tag12.xml" ContentType="application/vnd.openxmlformats-officedocument.presentationml.tags+xml"/>
  <Override PartName="/ppt/notesSlides/notesSlide12.xml" ContentType="application/vnd.openxmlformats-officedocument.presentationml.notesSlide+xml"/>
  <Override PartName="/ppt/tags/tag13.xml" ContentType="application/vnd.openxmlformats-officedocument.presentationml.tags+xml"/>
  <Override PartName="/ppt/notesSlides/notesSlide13.xml" ContentType="application/vnd.openxmlformats-officedocument.presentationml.notesSlide+xml"/>
  <Override PartName="/ppt/tags/tag14.xml" ContentType="application/vnd.openxmlformats-officedocument.presentationml.tags+xml"/>
  <Override PartName="/ppt/notesSlides/notesSlide14.xml" ContentType="application/vnd.openxmlformats-officedocument.presentationml.notesSlide+xml"/>
  <Override PartName="/ppt/tags/tag15.xml" ContentType="application/vnd.openxmlformats-officedocument.presentationml.tags+xml"/>
  <Override PartName="/ppt/notesSlides/notesSlide15.xml" ContentType="application/vnd.openxmlformats-officedocument.presentationml.notesSlide+xml"/>
  <Override PartName="/ppt/tags/tag16.xml" ContentType="application/vnd.openxmlformats-officedocument.presentationml.tags+xml"/>
  <Override PartName="/ppt/notesSlides/notesSlide16.xml" ContentType="application/vnd.openxmlformats-officedocument.presentationml.notesSlide+xml"/>
  <Override PartName="/ppt/tags/tag17.xml" ContentType="application/vnd.openxmlformats-officedocument.presentationml.tags+xml"/>
  <Override PartName="/ppt/notesSlides/notesSlide17.xml" ContentType="application/vnd.openxmlformats-officedocument.presentationml.notesSlide+xml"/>
  <Override PartName="/ppt/tags/tag18.xml" ContentType="application/vnd.openxmlformats-officedocument.presentationml.tags+xml"/>
  <Override PartName="/ppt/notesSlides/notesSlide18.xml" ContentType="application/vnd.openxmlformats-officedocument.presentationml.notesSlide+xml"/>
  <Override PartName="/ppt/tags/tag19.xml" ContentType="application/vnd.openxmlformats-officedocument.presentationml.tags+xml"/>
  <Override PartName="/ppt/notesSlides/notesSlide19.xml" ContentType="application/vnd.openxmlformats-officedocument.presentationml.notesSlide+xml"/>
  <Override PartName="/ppt/tags/tag20.xml" ContentType="application/vnd.openxmlformats-officedocument.presentationml.tags+xml"/>
  <Override PartName="/ppt/notesSlides/notesSlide20.xml" ContentType="application/vnd.openxmlformats-officedocument.presentationml.notesSlide+xml"/>
  <Override PartName="/ppt/tags/tag21.xml" ContentType="application/vnd.openxmlformats-officedocument.presentationml.tags+xml"/>
  <Override PartName="/ppt/notesSlides/notesSlide21.xml" ContentType="application/vnd.openxmlformats-officedocument.presentationml.notesSlide+xml"/>
  <Override PartName="/ppt/tags/tag22.xml" ContentType="application/vnd.openxmlformats-officedocument.presentationml.tags+xml"/>
  <Override PartName="/ppt/notesSlides/notesSlide22.xml" ContentType="application/vnd.openxmlformats-officedocument.presentationml.notesSlide+xml"/>
  <Override PartName="/ppt/tags/tag23.xml" ContentType="application/vnd.openxmlformats-officedocument.presentationml.tags+xml"/>
  <Override PartName="/ppt/notesSlides/notesSlide23.xml" ContentType="application/vnd.openxmlformats-officedocument.presentationml.notesSlide+xml"/>
  <Override PartName="/ppt/tags/tag24.xml" ContentType="application/vnd.openxmlformats-officedocument.presentationml.tags+xml"/>
  <Override PartName="/ppt/notesSlides/notesSlide24.xml" ContentType="application/vnd.openxmlformats-officedocument.presentationml.notesSlide+xml"/>
  <Override PartName="/ppt/tags/tag25.xml" ContentType="application/vnd.openxmlformats-officedocument.presentationml.tags+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0"/>
  </p:notesMasterIdLst>
  <p:handoutMasterIdLst>
    <p:handoutMasterId r:id="rId31"/>
  </p:handoutMasterIdLst>
  <p:sldIdLst>
    <p:sldId id="299" r:id="rId5"/>
    <p:sldId id="346" r:id="rId6"/>
    <p:sldId id="336" r:id="rId7"/>
    <p:sldId id="311" r:id="rId8"/>
    <p:sldId id="312" r:id="rId9"/>
    <p:sldId id="347" r:id="rId10"/>
    <p:sldId id="339" r:id="rId11"/>
    <p:sldId id="340" r:id="rId12"/>
    <p:sldId id="334" r:id="rId13"/>
    <p:sldId id="344" r:id="rId14"/>
    <p:sldId id="345" r:id="rId15"/>
    <p:sldId id="313" r:id="rId16"/>
    <p:sldId id="335" r:id="rId17"/>
    <p:sldId id="349" r:id="rId18"/>
    <p:sldId id="348" r:id="rId19"/>
    <p:sldId id="350" r:id="rId20"/>
    <p:sldId id="330" r:id="rId21"/>
    <p:sldId id="319" r:id="rId22"/>
    <p:sldId id="343" r:id="rId23"/>
    <p:sldId id="351" r:id="rId24"/>
    <p:sldId id="341" r:id="rId25"/>
    <p:sldId id="342" r:id="rId26"/>
    <p:sldId id="338" r:id="rId27"/>
    <p:sldId id="337" r:id="rId28"/>
    <p:sldId id="298" r:id="rId29"/>
  </p:sldIdLst>
  <p:sldSz cx="9144000" cy="6858000" type="screen4x3"/>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EE powerpoint template" id="{1EFFF720-98EF-D645-AFB2-89C2470DC210}">
          <p14:sldIdLst>
            <p14:sldId id="299"/>
            <p14:sldId id="346"/>
            <p14:sldId id="336"/>
            <p14:sldId id="311"/>
            <p14:sldId id="312"/>
            <p14:sldId id="347"/>
            <p14:sldId id="339"/>
            <p14:sldId id="340"/>
            <p14:sldId id="334"/>
            <p14:sldId id="344"/>
            <p14:sldId id="345"/>
            <p14:sldId id="313"/>
            <p14:sldId id="335"/>
            <p14:sldId id="349"/>
            <p14:sldId id="348"/>
            <p14:sldId id="350"/>
            <p14:sldId id="330"/>
            <p14:sldId id="319"/>
            <p14:sldId id="343"/>
            <p14:sldId id="351"/>
            <p14:sldId id="341"/>
            <p14:sldId id="342"/>
            <p14:sldId id="338"/>
            <p14:sldId id="337"/>
            <p14:sldId id="298"/>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00054"/>
    <a:srgbClr val="003893"/>
    <a:srgbClr val="E28C0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90" autoAdjust="0"/>
    <p:restoredTop sz="71795" autoAdjust="0"/>
  </p:normalViewPr>
  <p:slideViewPr>
    <p:cSldViewPr snapToGrid="0" snapToObjects="1">
      <p:cViewPr varScale="1">
        <p:scale>
          <a:sx n="32" d="100"/>
          <a:sy n="32" d="100"/>
        </p:scale>
        <p:origin x="1302" y="5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398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50444" y="0"/>
            <a:ext cx="2945659" cy="496332"/>
          </a:xfrm>
          <a:prstGeom prst="rect">
            <a:avLst/>
          </a:prstGeom>
        </p:spPr>
        <p:txBody>
          <a:bodyPr vert="horz" lIns="91440" tIns="45720" rIns="91440" bIns="45720" rtlCol="0"/>
          <a:lstStyle>
            <a:lvl1pPr algn="r">
              <a:defRPr sz="1200"/>
            </a:lvl1pPr>
          </a:lstStyle>
          <a:p>
            <a:fld id="{BB7E2E82-72CD-0544-803E-ECCCB1A6640C}" type="datetimeFigureOut">
              <a:rPr lang="en-US" smtClean="0"/>
              <a:t>10/2/2017</a:t>
            </a:fld>
            <a:endParaRPr lang="en-US"/>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50444" y="9428583"/>
            <a:ext cx="2945659" cy="496332"/>
          </a:xfrm>
          <a:prstGeom prst="rect">
            <a:avLst/>
          </a:prstGeom>
        </p:spPr>
        <p:txBody>
          <a:bodyPr vert="horz" lIns="91440" tIns="45720" rIns="91440" bIns="45720" rtlCol="0" anchor="b"/>
          <a:lstStyle>
            <a:lvl1pPr algn="r">
              <a:defRPr sz="1200"/>
            </a:lvl1pPr>
          </a:lstStyle>
          <a:p>
            <a:fld id="{113868A9-83B6-F748-BF71-689B21C27285}" type="slidenum">
              <a:rPr lang="en-US" smtClean="0"/>
              <a:t>‹#›</a:t>
            </a:fld>
            <a:endParaRPr lang="en-US"/>
          </a:p>
        </p:txBody>
      </p:sp>
    </p:spTree>
    <p:extLst>
      <p:ext uri="{BB962C8B-B14F-4D97-AF65-F5344CB8AC3E}">
        <p14:creationId xmlns:p14="http://schemas.microsoft.com/office/powerpoint/2010/main" val="3785711341"/>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4" y="0"/>
            <a:ext cx="2945659" cy="496332"/>
          </a:xfrm>
          <a:prstGeom prst="rect">
            <a:avLst/>
          </a:prstGeom>
        </p:spPr>
        <p:txBody>
          <a:bodyPr vert="horz" lIns="91440" tIns="45720" rIns="91440" bIns="45720" rtlCol="0"/>
          <a:lstStyle>
            <a:lvl1pPr algn="r">
              <a:defRPr sz="1200"/>
            </a:lvl1pPr>
          </a:lstStyle>
          <a:p>
            <a:fld id="{CCBE4FC7-C1BC-BD40-85E8-F7D387FACD0C}" type="datetimeFigureOut">
              <a:rPr lang="en-US" smtClean="0"/>
              <a:t>10/2/2017</a:t>
            </a:fld>
            <a:endParaRPr lang="en-US"/>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4" y="9428583"/>
            <a:ext cx="2945659" cy="496332"/>
          </a:xfrm>
          <a:prstGeom prst="rect">
            <a:avLst/>
          </a:prstGeom>
        </p:spPr>
        <p:txBody>
          <a:bodyPr vert="horz" lIns="91440" tIns="45720" rIns="91440" bIns="45720" rtlCol="0" anchor="b"/>
          <a:lstStyle>
            <a:lvl1pPr algn="r">
              <a:defRPr sz="1200"/>
            </a:lvl1pPr>
          </a:lstStyle>
          <a:p>
            <a:fld id="{DB0B3131-83C0-9847-95A8-B83A12FBB63A}" type="slidenum">
              <a:rPr lang="en-US" smtClean="0"/>
              <a:t>‹#›</a:t>
            </a:fld>
            <a:endParaRPr lang="en-US"/>
          </a:p>
        </p:txBody>
      </p:sp>
    </p:spTree>
    <p:extLst>
      <p:ext uri="{BB962C8B-B14F-4D97-AF65-F5344CB8AC3E}">
        <p14:creationId xmlns:p14="http://schemas.microsoft.com/office/powerpoint/2010/main" val="210440436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endParaRPr lang="en-US" sz="2400" dirty="0">
              <a:latin typeface="Frutiga "/>
            </a:endParaRPr>
          </a:p>
          <a:p>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1</a:t>
            </a:fld>
            <a:endParaRPr lang="en-US"/>
          </a:p>
        </p:txBody>
      </p:sp>
    </p:spTree>
    <p:extLst>
      <p:ext uri="{BB962C8B-B14F-4D97-AF65-F5344CB8AC3E}">
        <p14:creationId xmlns:p14="http://schemas.microsoft.com/office/powerpoint/2010/main" val="1132157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10</a:t>
            </a:fld>
            <a:endParaRPr lang="en-US"/>
          </a:p>
        </p:txBody>
      </p:sp>
    </p:spTree>
    <p:extLst>
      <p:ext uri="{BB962C8B-B14F-4D97-AF65-F5344CB8AC3E}">
        <p14:creationId xmlns:p14="http://schemas.microsoft.com/office/powerpoint/2010/main" val="31756193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i="1"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11</a:t>
            </a:fld>
            <a:endParaRPr lang="en-US"/>
          </a:p>
        </p:txBody>
      </p:sp>
    </p:spTree>
    <p:extLst>
      <p:ext uri="{BB962C8B-B14F-4D97-AF65-F5344CB8AC3E}">
        <p14:creationId xmlns:p14="http://schemas.microsoft.com/office/powerpoint/2010/main" val="31756193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12</a:t>
            </a:fld>
            <a:endParaRPr lang="en-US"/>
          </a:p>
        </p:txBody>
      </p:sp>
    </p:spTree>
    <p:extLst>
      <p:ext uri="{BB962C8B-B14F-4D97-AF65-F5344CB8AC3E}">
        <p14:creationId xmlns:p14="http://schemas.microsoft.com/office/powerpoint/2010/main" val="37803995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13</a:t>
            </a:fld>
            <a:endParaRPr lang="en-US"/>
          </a:p>
        </p:txBody>
      </p:sp>
    </p:spTree>
    <p:extLst>
      <p:ext uri="{BB962C8B-B14F-4D97-AF65-F5344CB8AC3E}">
        <p14:creationId xmlns:p14="http://schemas.microsoft.com/office/powerpoint/2010/main" val="4606773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14</a:t>
            </a:fld>
            <a:endParaRPr lang="en-US"/>
          </a:p>
        </p:txBody>
      </p:sp>
    </p:spTree>
    <p:extLst>
      <p:ext uri="{BB962C8B-B14F-4D97-AF65-F5344CB8AC3E}">
        <p14:creationId xmlns:p14="http://schemas.microsoft.com/office/powerpoint/2010/main" val="38814796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15</a:t>
            </a:fld>
            <a:endParaRPr lang="en-US"/>
          </a:p>
        </p:txBody>
      </p:sp>
    </p:spTree>
    <p:extLst>
      <p:ext uri="{BB962C8B-B14F-4D97-AF65-F5344CB8AC3E}">
        <p14:creationId xmlns:p14="http://schemas.microsoft.com/office/powerpoint/2010/main" val="20260795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a:p>
            <a:endParaRPr lang="en-GB" baseline="0" dirty="0"/>
          </a:p>
          <a:p>
            <a:r>
              <a:rPr lang="en-GB" baseline="0" dirty="0"/>
              <a:t>The second part of the project was a piece of work we commissioned Alison Brettle from Salford University to deliver for us.  This was based on her own expertise as well as some of the evidence generated by the Task and Finish Group.  </a:t>
            </a:r>
          </a:p>
          <a:p>
            <a:endParaRPr lang="en-GB" baseline="0" dirty="0"/>
          </a:p>
          <a:p>
            <a:r>
              <a:rPr lang="en-GB" i="1" baseline="0" dirty="0"/>
              <a:t>We anticipate that this may be of most interest to colleagues here at EAHIL</a:t>
            </a:r>
          </a:p>
          <a:p>
            <a:endParaRPr lang="en-GB" baseline="0" dirty="0"/>
          </a:p>
          <a:p>
            <a:r>
              <a:rPr lang="en-GB" baseline="0" dirty="0"/>
              <a:t>It was recognised that many people, in both their LQAF submissions and in their responses to our questionnaires were confusing Impact measures with other measures such as User Satisfaction.  Therefore the toolkit aims to help users to identify the type of evidence they need to gather depending on what they wish to use it for and the type of stakeholders they wish to use the evidence with. Some of these techniques may be more appropriate to local reporting of impact.</a:t>
            </a:r>
          </a:p>
          <a:p>
            <a:endParaRPr lang="en-GB" baseline="0" dirty="0"/>
          </a:p>
          <a:p>
            <a:r>
              <a:rPr lang="en-GB" dirty="0"/>
              <a:t>The key to accessing the tools is a mapping</a:t>
            </a:r>
            <a:r>
              <a:rPr lang="en-GB" baseline="0" dirty="0"/>
              <a:t> matrix.  The matrix considers the different stakeholders, what each individual stakeholder is interested in and recommends suitable tools which can be used.</a:t>
            </a:r>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16</a:t>
            </a:fld>
            <a:endParaRPr lang="en-US"/>
          </a:p>
        </p:txBody>
      </p:sp>
    </p:spTree>
    <p:extLst>
      <p:ext uri="{BB962C8B-B14F-4D97-AF65-F5344CB8AC3E}">
        <p14:creationId xmlns:p14="http://schemas.microsoft.com/office/powerpoint/2010/main" val="5002254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17</a:t>
            </a:fld>
            <a:endParaRPr lang="en-US"/>
          </a:p>
        </p:txBody>
      </p:sp>
    </p:spTree>
    <p:extLst>
      <p:ext uri="{BB962C8B-B14F-4D97-AF65-F5344CB8AC3E}">
        <p14:creationId xmlns:p14="http://schemas.microsoft.com/office/powerpoint/2010/main" val="5489068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a:p>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18</a:t>
            </a:fld>
            <a:endParaRPr lang="en-US"/>
          </a:p>
        </p:txBody>
      </p:sp>
    </p:spTree>
    <p:extLst>
      <p:ext uri="{BB962C8B-B14F-4D97-AF65-F5344CB8AC3E}">
        <p14:creationId xmlns:p14="http://schemas.microsoft.com/office/powerpoint/2010/main" val="23526347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None/>
            </a:pPr>
            <a:endParaRPr lang="en-GB" sz="1200" b="1" dirty="0"/>
          </a:p>
          <a:p>
            <a:pPr>
              <a:buFont typeface="Arial" panose="020B0604020202020204" pitchFamily="34" charset="0"/>
              <a:buNone/>
            </a:pPr>
            <a:endParaRPr lang="en-GB" sz="1200" b="1" dirty="0"/>
          </a:p>
          <a:p>
            <a:endParaRPr lang="en-GB" baseline="0" dirty="0"/>
          </a:p>
          <a:p>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19</a:t>
            </a:fld>
            <a:endParaRPr lang="en-US"/>
          </a:p>
        </p:txBody>
      </p:sp>
    </p:spTree>
    <p:extLst>
      <p:ext uri="{BB962C8B-B14F-4D97-AF65-F5344CB8AC3E}">
        <p14:creationId xmlns:p14="http://schemas.microsoft.com/office/powerpoint/2010/main" val="37261253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2</a:t>
            </a:fld>
            <a:endParaRPr lang="en-US"/>
          </a:p>
        </p:txBody>
      </p:sp>
    </p:spTree>
    <p:extLst>
      <p:ext uri="{BB962C8B-B14F-4D97-AF65-F5344CB8AC3E}">
        <p14:creationId xmlns:p14="http://schemas.microsoft.com/office/powerpoint/2010/main" val="39639161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a:p>
            <a:endParaRPr lang="en-GB" baseline="0" dirty="0"/>
          </a:p>
          <a:p>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20</a:t>
            </a:fld>
            <a:endParaRPr lang="en-US"/>
          </a:p>
        </p:txBody>
      </p:sp>
    </p:spTree>
    <p:extLst>
      <p:ext uri="{BB962C8B-B14F-4D97-AF65-F5344CB8AC3E}">
        <p14:creationId xmlns:p14="http://schemas.microsoft.com/office/powerpoint/2010/main" val="38521351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a:p>
            <a:endParaRPr lang="en-GB" baseline="0" dirty="0"/>
          </a:p>
          <a:p>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21</a:t>
            </a:fld>
            <a:endParaRPr lang="en-US"/>
          </a:p>
        </p:txBody>
      </p:sp>
    </p:spTree>
    <p:extLst>
      <p:ext uri="{BB962C8B-B14F-4D97-AF65-F5344CB8AC3E}">
        <p14:creationId xmlns:p14="http://schemas.microsoft.com/office/powerpoint/2010/main" val="36969427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endParaRPr lang="en-GB" sz="1200" b="1" dirty="0"/>
          </a:p>
          <a:p>
            <a:endParaRPr lang="en-GB" baseline="0" dirty="0"/>
          </a:p>
          <a:p>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22</a:t>
            </a:fld>
            <a:endParaRPr lang="en-US"/>
          </a:p>
        </p:txBody>
      </p:sp>
    </p:spTree>
    <p:extLst>
      <p:ext uri="{BB962C8B-B14F-4D97-AF65-F5344CB8AC3E}">
        <p14:creationId xmlns:p14="http://schemas.microsoft.com/office/powerpoint/2010/main" val="26270204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23</a:t>
            </a:fld>
            <a:endParaRPr lang="en-US"/>
          </a:p>
        </p:txBody>
      </p:sp>
    </p:spTree>
    <p:extLst>
      <p:ext uri="{BB962C8B-B14F-4D97-AF65-F5344CB8AC3E}">
        <p14:creationId xmlns:p14="http://schemas.microsoft.com/office/powerpoint/2010/main" val="30331249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24</a:t>
            </a:fld>
            <a:endParaRPr lang="en-US"/>
          </a:p>
        </p:txBody>
      </p:sp>
    </p:spTree>
    <p:extLst>
      <p:ext uri="{BB962C8B-B14F-4D97-AF65-F5344CB8AC3E}">
        <p14:creationId xmlns:p14="http://schemas.microsoft.com/office/powerpoint/2010/main" val="34005353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25</a:t>
            </a:fld>
            <a:endParaRPr lang="en-US"/>
          </a:p>
        </p:txBody>
      </p:sp>
    </p:spTree>
    <p:extLst>
      <p:ext uri="{BB962C8B-B14F-4D97-AF65-F5344CB8AC3E}">
        <p14:creationId xmlns:p14="http://schemas.microsoft.com/office/powerpoint/2010/main" val="531998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pPr marL="0" marR="0" indent="0" algn="l" defTabSz="457200" rtl="0" eaLnBrk="1" fontAlgn="auto" latinLnBrk="0" hangingPunct="1">
              <a:lnSpc>
                <a:spcPct val="100000"/>
              </a:lnSpc>
              <a:spcBef>
                <a:spcPts val="0"/>
              </a:spcBef>
              <a:spcAft>
                <a:spcPts val="0"/>
              </a:spcAft>
              <a:buClrTx/>
              <a:buSzTx/>
              <a:buFontTx/>
              <a:buNone/>
              <a:tabLst/>
              <a:defRPr/>
            </a:pPr>
            <a:endParaRPr lang="en-GB" altLang="en-US" b="0" baseline="0" dirty="0"/>
          </a:p>
          <a:p>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3</a:t>
            </a:fld>
            <a:endParaRPr lang="en-US"/>
          </a:p>
        </p:txBody>
      </p:sp>
    </p:spTree>
    <p:extLst>
      <p:ext uri="{BB962C8B-B14F-4D97-AF65-F5344CB8AC3E}">
        <p14:creationId xmlns:p14="http://schemas.microsoft.com/office/powerpoint/2010/main" val="846997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trike="sngStrike"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4</a:t>
            </a:fld>
            <a:endParaRPr lang="en-US"/>
          </a:p>
        </p:txBody>
      </p:sp>
    </p:spTree>
    <p:extLst>
      <p:ext uri="{BB962C8B-B14F-4D97-AF65-F5344CB8AC3E}">
        <p14:creationId xmlns:p14="http://schemas.microsoft.com/office/powerpoint/2010/main" val="37803995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5</a:t>
            </a:fld>
            <a:endParaRPr lang="en-US"/>
          </a:p>
        </p:txBody>
      </p:sp>
    </p:spTree>
    <p:extLst>
      <p:ext uri="{BB962C8B-B14F-4D97-AF65-F5344CB8AC3E}">
        <p14:creationId xmlns:p14="http://schemas.microsoft.com/office/powerpoint/2010/main" val="37803995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a:p>
            <a:endParaRPr lang="en-GB" baseline="0" dirty="0"/>
          </a:p>
          <a:p>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6</a:t>
            </a:fld>
            <a:endParaRPr lang="en-US"/>
          </a:p>
        </p:txBody>
      </p:sp>
    </p:spTree>
    <p:extLst>
      <p:ext uri="{BB962C8B-B14F-4D97-AF65-F5344CB8AC3E}">
        <p14:creationId xmlns:p14="http://schemas.microsoft.com/office/powerpoint/2010/main" val="676678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B0B3131-83C0-9847-95A8-B83A12FBB63A}" type="slidenum">
              <a:rPr lang="en-US" smtClean="0"/>
              <a:t>7</a:t>
            </a:fld>
            <a:endParaRPr lang="en-US"/>
          </a:p>
        </p:txBody>
      </p:sp>
    </p:spTree>
    <p:extLst>
      <p:ext uri="{BB962C8B-B14F-4D97-AF65-F5344CB8AC3E}">
        <p14:creationId xmlns:p14="http://schemas.microsoft.com/office/powerpoint/2010/main" val="31806267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a:p>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8</a:t>
            </a:fld>
            <a:endParaRPr lang="en-US"/>
          </a:p>
        </p:txBody>
      </p:sp>
    </p:spTree>
    <p:extLst>
      <p:ext uri="{BB962C8B-B14F-4D97-AF65-F5344CB8AC3E}">
        <p14:creationId xmlns:p14="http://schemas.microsoft.com/office/powerpoint/2010/main" val="3504987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endParaRPr lang="en-GB" baseline="0" dirty="0"/>
          </a:p>
        </p:txBody>
      </p:sp>
      <p:sp>
        <p:nvSpPr>
          <p:cNvPr id="4" name="Slide Number Placeholder 3"/>
          <p:cNvSpPr>
            <a:spLocks noGrp="1"/>
          </p:cNvSpPr>
          <p:nvPr>
            <p:ph type="sldNum" sz="quarter" idx="10"/>
          </p:nvPr>
        </p:nvSpPr>
        <p:spPr/>
        <p:txBody>
          <a:bodyPr/>
          <a:lstStyle/>
          <a:p>
            <a:fld id="{DB0B3131-83C0-9847-95A8-B83A12FBB63A}" type="slidenum">
              <a:rPr lang="en-US" smtClean="0"/>
              <a:t>9</a:t>
            </a:fld>
            <a:endParaRPr lang="en-US"/>
          </a:p>
        </p:txBody>
      </p:sp>
    </p:spTree>
    <p:extLst>
      <p:ext uri="{BB962C8B-B14F-4D97-AF65-F5344CB8AC3E}">
        <p14:creationId xmlns:p14="http://schemas.microsoft.com/office/powerpoint/2010/main" val="3175619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lide title and text">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457200" y="1025526"/>
            <a:ext cx="7772400" cy="679449"/>
          </a:xfrm>
          <a:prstGeom prst="rect">
            <a:avLst/>
          </a:prstGeom>
        </p:spPr>
        <p:txBody>
          <a:bodyPr/>
          <a:lstStyle>
            <a:lvl1pPr algn="l">
              <a:defRPr sz="3600" b="1" baseline="0">
                <a:solidFill>
                  <a:srgbClr val="A00054"/>
                </a:solidFill>
              </a:defRPr>
            </a:lvl1pPr>
          </a:lstStyle>
          <a:p>
            <a:r>
              <a:rPr lang="en-US" dirty="0"/>
              <a:t>Slide title – Arial, 36, Bold</a:t>
            </a:r>
          </a:p>
        </p:txBody>
      </p:sp>
      <p:sp>
        <p:nvSpPr>
          <p:cNvPr id="10" name="Text Placeholder 7"/>
          <p:cNvSpPr>
            <a:spLocks noGrp="1"/>
          </p:cNvSpPr>
          <p:nvPr>
            <p:ph type="body" sz="quarter" idx="13" hasCustomPrompt="1"/>
          </p:nvPr>
        </p:nvSpPr>
        <p:spPr>
          <a:xfrm>
            <a:off x="457200" y="1954924"/>
            <a:ext cx="7839075" cy="3720662"/>
          </a:xfrm>
          <a:prstGeom prst="rect">
            <a:avLst/>
          </a:prstGeom>
        </p:spPr>
        <p:txBody>
          <a:bodyPr/>
          <a:lstStyle>
            <a:lvl1pPr>
              <a:defRPr sz="2400"/>
            </a:lvl1pPr>
            <a:lvl2pPr>
              <a:defRPr sz="2400"/>
            </a:lvl2pPr>
            <a:lvl3pPr>
              <a:defRPr sz="2400"/>
            </a:lvl3pPr>
            <a:lvl4pPr>
              <a:defRPr sz="2400"/>
            </a:lvl4pPr>
            <a:lvl5pPr>
              <a:defRPr sz="2400"/>
            </a:lvl5pPr>
          </a:lstStyle>
          <a:p>
            <a:pPr lvl="0"/>
            <a:r>
              <a:rPr lang="en-US" dirty="0"/>
              <a:t> Body text – Arial, 24</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241937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title, text and photo">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457200" y="1025526"/>
            <a:ext cx="7772400" cy="679449"/>
          </a:xfrm>
          <a:prstGeom prst="rect">
            <a:avLst/>
          </a:prstGeom>
        </p:spPr>
        <p:txBody>
          <a:bodyPr/>
          <a:lstStyle>
            <a:lvl1pPr algn="l">
              <a:defRPr sz="3600" b="1">
                <a:solidFill>
                  <a:srgbClr val="A00054"/>
                </a:solidFill>
              </a:defRPr>
            </a:lvl1pPr>
          </a:lstStyle>
          <a:p>
            <a:r>
              <a:rPr lang="en-US" dirty="0"/>
              <a:t>Slide title – Arial, 36, Bold</a:t>
            </a:r>
          </a:p>
        </p:txBody>
      </p:sp>
      <p:sp>
        <p:nvSpPr>
          <p:cNvPr id="10" name="Text Placeholder 7"/>
          <p:cNvSpPr>
            <a:spLocks noGrp="1"/>
          </p:cNvSpPr>
          <p:nvPr>
            <p:ph type="body" sz="quarter" idx="13" hasCustomPrompt="1"/>
          </p:nvPr>
        </p:nvSpPr>
        <p:spPr>
          <a:xfrm>
            <a:off x="457200" y="1954924"/>
            <a:ext cx="4619297" cy="3720662"/>
          </a:xfrm>
          <a:prstGeom prst="rect">
            <a:avLst/>
          </a:prstGeom>
        </p:spPr>
        <p:txBody>
          <a:bodyPr/>
          <a:lstStyle>
            <a:lvl1pPr marL="342900" indent="-342900">
              <a:buFont typeface="Arial" panose="020B0604020202020204" pitchFamily="34" charset="0"/>
              <a:buChar char="•"/>
              <a:defRPr sz="2400"/>
            </a:lvl1pPr>
            <a:lvl2pPr>
              <a:defRPr sz="2400"/>
            </a:lvl2pPr>
            <a:lvl3pPr>
              <a:defRPr sz="2400"/>
            </a:lvl3pPr>
            <a:lvl4pPr>
              <a:defRPr sz="2400"/>
            </a:lvl4pPr>
            <a:lvl5pPr>
              <a:defRPr sz="2400"/>
            </a:lvl5pPr>
          </a:lstStyle>
          <a:p>
            <a:pPr lvl="0"/>
            <a:r>
              <a:rPr lang="en-US" dirty="0"/>
              <a:t> Body text – Arial, 24</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3" name="Picture Placeholder 2"/>
          <p:cNvSpPr>
            <a:spLocks noGrp="1"/>
          </p:cNvSpPr>
          <p:nvPr>
            <p:ph type="pic" sz="quarter" idx="14" hasCustomPrompt="1"/>
          </p:nvPr>
        </p:nvSpPr>
        <p:spPr>
          <a:xfrm>
            <a:off x="5218113" y="1954213"/>
            <a:ext cx="3673475" cy="3721100"/>
          </a:xfrm>
          <a:prstGeom prst="rect">
            <a:avLst/>
          </a:prstGeom>
        </p:spPr>
        <p:txBody>
          <a:bodyPr/>
          <a:lstStyle>
            <a:lvl1pPr marL="0" indent="0" algn="ctr">
              <a:buNone/>
              <a:defRPr sz="2400"/>
            </a:lvl1pPr>
          </a:lstStyle>
          <a:p>
            <a:r>
              <a:rPr lang="en-GB" dirty="0"/>
              <a:t>Click here to insert your photograph</a:t>
            </a:r>
          </a:p>
        </p:txBody>
      </p:sp>
      <p:sp>
        <p:nvSpPr>
          <p:cNvPr id="5" name="Footer Placeholder 16"/>
          <p:cNvSpPr txBox="1">
            <a:spLocks/>
          </p:cNvSpPr>
          <p:nvPr userDrawn="1"/>
        </p:nvSpPr>
        <p:spPr>
          <a:xfrm>
            <a:off x="168607" y="6411543"/>
            <a:ext cx="5337412" cy="365125"/>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sz="1300" b="1" dirty="0"/>
              <a:t>@</a:t>
            </a:r>
            <a:r>
              <a:rPr lang="en-GB" sz="1300" b="1" dirty="0" err="1"/>
              <a:t>NHS_HealthEdEng</a:t>
            </a:r>
            <a:r>
              <a:rPr lang="en-GB" sz="1300" b="1" dirty="0"/>
              <a:t>      #HEELKS</a:t>
            </a:r>
          </a:p>
        </p:txBody>
      </p:sp>
    </p:spTree>
    <p:extLst>
      <p:ext uri="{BB962C8B-B14F-4D97-AF65-F5344CB8AC3E}">
        <p14:creationId xmlns:p14="http://schemas.microsoft.com/office/powerpoint/2010/main" val="25767388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subtitle and tex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0" y="1025526"/>
            <a:ext cx="7772400" cy="679449"/>
          </a:xfrm>
          <a:prstGeom prst="rect">
            <a:avLst/>
          </a:prstGeom>
        </p:spPr>
        <p:txBody>
          <a:bodyPr/>
          <a:lstStyle>
            <a:lvl1pPr algn="l">
              <a:defRPr sz="3600" b="1" baseline="0">
                <a:solidFill>
                  <a:srgbClr val="A00054"/>
                </a:solidFill>
              </a:defRPr>
            </a:lvl1pPr>
          </a:lstStyle>
          <a:p>
            <a:r>
              <a:rPr lang="en-US" dirty="0"/>
              <a:t>Slide title – Arial, 36, Bold</a:t>
            </a:r>
          </a:p>
        </p:txBody>
      </p:sp>
      <p:sp>
        <p:nvSpPr>
          <p:cNvPr id="3" name="Subtitle 2"/>
          <p:cNvSpPr>
            <a:spLocks noGrp="1"/>
          </p:cNvSpPr>
          <p:nvPr>
            <p:ph type="subTitle" idx="1" hasCustomPrompt="1"/>
          </p:nvPr>
        </p:nvSpPr>
        <p:spPr>
          <a:xfrm>
            <a:off x="457200" y="1757362"/>
            <a:ext cx="6400800" cy="581025"/>
          </a:xfrm>
          <a:prstGeom prst="rect">
            <a:avLst/>
          </a:prstGeom>
        </p:spPr>
        <p:txBody>
          <a:bodyPr/>
          <a:lstStyle>
            <a:lvl1pPr marL="0" indent="0" algn="l">
              <a:buNone/>
              <a:defRPr sz="2800" b="1" baseline="0">
                <a:solidFill>
                  <a:srgbClr val="00389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Slide subtitle – Arial, 28, Bold</a:t>
            </a:r>
          </a:p>
        </p:txBody>
      </p:sp>
      <p:sp>
        <p:nvSpPr>
          <p:cNvPr id="8" name="Text Placeholder 7"/>
          <p:cNvSpPr>
            <a:spLocks noGrp="1"/>
          </p:cNvSpPr>
          <p:nvPr>
            <p:ph type="body" sz="quarter" idx="13" hasCustomPrompt="1"/>
          </p:nvPr>
        </p:nvSpPr>
        <p:spPr>
          <a:xfrm>
            <a:off x="457200" y="2486025"/>
            <a:ext cx="7839075" cy="2457450"/>
          </a:xfrm>
          <a:prstGeom prst="rect">
            <a:avLst/>
          </a:prstGeom>
        </p:spPr>
        <p:txBody>
          <a:bodyPr/>
          <a:lstStyle>
            <a:lvl1pPr>
              <a:defRPr sz="2400" baseline="0"/>
            </a:lvl1pPr>
            <a:lvl2pPr>
              <a:defRPr sz="2400"/>
            </a:lvl2pPr>
            <a:lvl3pPr>
              <a:defRPr sz="2400"/>
            </a:lvl3pPr>
            <a:lvl4pPr>
              <a:defRPr sz="2400"/>
            </a:lvl4pPr>
            <a:lvl5pPr>
              <a:defRPr sz="2400"/>
            </a:lvl5pPr>
          </a:lstStyle>
          <a:p>
            <a:pPr lvl="0"/>
            <a:r>
              <a:rPr lang="en-US" dirty="0"/>
              <a:t> Body text – Arial, 24</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2093361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subtitle, text and photograph">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457200" y="1025526"/>
            <a:ext cx="7772400" cy="679449"/>
          </a:xfrm>
          <a:prstGeom prst="rect">
            <a:avLst/>
          </a:prstGeom>
        </p:spPr>
        <p:txBody>
          <a:bodyPr/>
          <a:lstStyle>
            <a:lvl1pPr algn="l">
              <a:defRPr sz="3600" b="1">
                <a:solidFill>
                  <a:srgbClr val="A00054"/>
                </a:solidFill>
              </a:defRPr>
            </a:lvl1pPr>
          </a:lstStyle>
          <a:p>
            <a:r>
              <a:rPr lang="en-US" dirty="0"/>
              <a:t>Slide title – Arial, 36, Bold</a:t>
            </a:r>
          </a:p>
        </p:txBody>
      </p:sp>
      <p:sp>
        <p:nvSpPr>
          <p:cNvPr id="8" name="Subtitle 2"/>
          <p:cNvSpPr>
            <a:spLocks noGrp="1"/>
          </p:cNvSpPr>
          <p:nvPr>
            <p:ph type="subTitle" idx="1" hasCustomPrompt="1"/>
          </p:nvPr>
        </p:nvSpPr>
        <p:spPr>
          <a:xfrm>
            <a:off x="457200" y="1757362"/>
            <a:ext cx="6400800" cy="581025"/>
          </a:xfrm>
          <a:prstGeom prst="rect">
            <a:avLst/>
          </a:prstGeom>
        </p:spPr>
        <p:txBody>
          <a:bodyPr/>
          <a:lstStyle>
            <a:lvl1pPr marL="0" indent="0" algn="l">
              <a:buNone/>
              <a:defRPr sz="2800" b="1">
                <a:solidFill>
                  <a:srgbClr val="00389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Slide subtitle – Arial, 28, Bold</a:t>
            </a:r>
          </a:p>
        </p:txBody>
      </p:sp>
      <p:sp>
        <p:nvSpPr>
          <p:cNvPr id="9" name="Text Placeholder 7"/>
          <p:cNvSpPr>
            <a:spLocks noGrp="1"/>
          </p:cNvSpPr>
          <p:nvPr>
            <p:ph type="body" sz="quarter" idx="13" hasCustomPrompt="1"/>
          </p:nvPr>
        </p:nvSpPr>
        <p:spPr>
          <a:xfrm>
            <a:off x="457201" y="2486025"/>
            <a:ext cx="4761186" cy="2457450"/>
          </a:xfrm>
          <a:prstGeom prst="rect">
            <a:avLst/>
          </a:prstGeom>
        </p:spPr>
        <p:txBody>
          <a:bodyPr/>
          <a:lstStyle>
            <a:lvl1pPr>
              <a:defRPr sz="2400"/>
            </a:lvl1pPr>
            <a:lvl2pPr>
              <a:defRPr sz="2400"/>
            </a:lvl2pPr>
            <a:lvl3pPr>
              <a:defRPr sz="2400"/>
            </a:lvl3pPr>
            <a:lvl4pPr>
              <a:defRPr sz="2400"/>
            </a:lvl4pPr>
            <a:lvl5pPr>
              <a:defRPr sz="2400"/>
            </a:lvl5pPr>
          </a:lstStyle>
          <a:p>
            <a:pPr lvl="0"/>
            <a:r>
              <a:rPr lang="en-US" dirty="0"/>
              <a:t> Body text – Arial, 24</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1" name="Picture Placeholder 10"/>
          <p:cNvSpPr>
            <a:spLocks noGrp="1"/>
          </p:cNvSpPr>
          <p:nvPr>
            <p:ph type="pic" sz="quarter" idx="14" hasCustomPrompt="1"/>
          </p:nvPr>
        </p:nvSpPr>
        <p:spPr>
          <a:xfrm>
            <a:off x="5360988" y="2486025"/>
            <a:ext cx="3451225" cy="2457450"/>
          </a:xfrm>
          <a:prstGeom prst="rect">
            <a:avLst/>
          </a:prstGeom>
        </p:spPr>
        <p:txBody>
          <a:bodyPr/>
          <a:lstStyle>
            <a:lvl1pPr marL="0" indent="0" algn="ctr">
              <a:buNone/>
              <a:defRPr sz="2400" baseline="0"/>
            </a:lvl1pPr>
          </a:lstStyle>
          <a:p>
            <a:r>
              <a:rPr lang="en-GB" dirty="0"/>
              <a:t>Click here to insert your photograph</a:t>
            </a:r>
          </a:p>
        </p:txBody>
      </p:sp>
    </p:spTree>
    <p:extLst>
      <p:ext uri="{BB962C8B-B14F-4D97-AF65-F5344CB8AC3E}">
        <p14:creationId xmlns:p14="http://schemas.microsoft.com/office/powerpoint/2010/main" val="1303303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slide for graphs and large illustrations">
    <p:spTree>
      <p:nvGrpSpPr>
        <p:cNvPr id="1" name=""/>
        <p:cNvGrpSpPr/>
        <p:nvPr/>
      </p:nvGrpSpPr>
      <p:grpSpPr>
        <a:xfrm>
          <a:off x="0" y="0"/>
          <a:ext cx="0" cy="0"/>
          <a:chOff x="0" y="0"/>
          <a:chExt cx="0" cy="0"/>
        </a:xfrm>
      </p:grpSpPr>
    </p:spTree>
    <p:extLst>
      <p:ext uri="{BB962C8B-B14F-4D97-AF65-F5344CB8AC3E}">
        <p14:creationId xmlns:p14="http://schemas.microsoft.com/office/powerpoint/2010/main" val="619970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18" name="Text Placeholder 11"/>
          <p:cNvSpPr>
            <a:spLocks noGrp="1"/>
          </p:cNvSpPr>
          <p:nvPr>
            <p:ph type="body" sz="quarter" idx="11" hasCustomPrompt="1"/>
          </p:nvPr>
        </p:nvSpPr>
        <p:spPr>
          <a:xfrm>
            <a:off x="762000" y="2126397"/>
            <a:ext cx="3429000" cy="2971800"/>
          </a:xfrm>
          <a:prstGeom prst="rect">
            <a:avLst/>
          </a:prstGeom>
        </p:spPr>
        <p:txBody>
          <a:bodyPr>
            <a:normAutofit/>
          </a:bodyPr>
          <a:lstStyle>
            <a:lvl1pPr>
              <a:buNone/>
              <a:defRPr sz="1400" baseline="0">
                <a:latin typeface="FRutiga"/>
                <a:cs typeface="FRutiga"/>
              </a:defRPr>
            </a:lvl1pPr>
            <a:lvl2pPr>
              <a:defRPr sz="1400">
                <a:latin typeface="FRutiga"/>
                <a:cs typeface="FRutiga"/>
              </a:defRPr>
            </a:lvl2pPr>
            <a:lvl3pPr>
              <a:defRPr sz="1400">
                <a:latin typeface="FRutiga"/>
                <a:cs typeface="FRutiga"/>
              </a:defRPr>
            </a:lvl3pPr>
            <a:lvl4pPr>
              <a:defRPr sz="1400">
                <a:latin typeface="FRutiga"/>
                <a:cs typeface="FRutiga"/>
              </a:defRPr>
            </a:lvl4pPr>
            <a:lvl5pPr>
              <a:defRPr sz="1400">
                <a:latin typeface="FRutiga"/>
                <a:cs typeface="FRutiga"/>
              </a:defRPr>
            </a:lvl5pPr>
          </a:lstStyle>
          <a:p>
            <a:pPr lvl="0"/>
            <a:r>
              <a:rPr lang="en-GB" dirty="0"/>
              <a:t>Header 2</a:t>
            </a:r>
          </a:p>
          <a:p>
            <a:pPr lvl="0"/>
            <a:endParaRPr lang="en-GB" dirty="0"/>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7" name="Title 8"/>
          <p:cNvSpPr>
            <a:spLocks noGrp="1"/>
          </p:cNvSpPr>
          <p:nvPr>
            <p:ph type="title" hasCustomPrompt="1"/>
          </p:nvPr>
        </p:nvSpPr>
        <p:spPr>
          <a:xfrm>
            <a:off x="762000" y="1066800"/>
            <a:ext cx="7471913" cy="922338"/>
          </a:xfrm>
          <a:prstGeom prst="rect">
            <a:avLst/>
          </a:prstGeom>
        </p:spPr>
        <p:txBody>
          <a:bodyPr vert="horz"/>
          <a:lstStyle>
            <a:lvl1pPr algn="l">
              <a:defRPr sz="4800">
                <a:solidFill>
                  <a:srgbClr val="009CD5"/>
                </a:solidFill>
                <a:latin typeface="Frutiga"/>
                <a:cs typeface="Frutiga"/>
              </a:defRPr>
            </a:lvl1pPr>
          </a:lstStyle>
          <a:p>
            <a:r>
              <a:rPr lang="en-GB" dirty="0"/>
              <a:t>Header 1</a:t>
            </a:r>
            <a:endParaRPr lang="en-US" dirty="0"/>
          </a:p>
        </p:txBody>
      </p:sp>
      <p:pic>
        <p:nvPicPr>
          <p:cNvPr id="4" name="Picture 16" descr="C:\Users\kim.wilshaw\AppData\Local\Microsoft\Windows\Temporary Internet Files\Content.Word\Colour_LKS.JP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11560" y="260648"/>
            <a:ext cx="2087463" cy="534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48510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08904" y="360000"/>
            <a:ext cx="3099816" cy="615696"/>
          </a:xfrm>
          <a:prstGeom prst="rect">
            <a:avLst/>
          </a:prstGeom>
        </p:spPr>
      </p:pic>
      <p:sp>
        <p:nvSpPr>
          <p:cNvPr id="8" name="Rectangle 7"/>
          <p:cNvSpPr/>
          <p:nvPr/>
        </p:nvSpPr>
        <p:spPr>
          <a:xfrm>
            <a:off x="0" y="6227379"/>
            <a:ext cx="9144000" cy="630621"/>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9"/>
          <a:stretch>
            <a:fillRect/>
          </a:stretch>
        </p:blipFill>
        <p:spPr>
          <a:xfrm>
            <a:off x="0" y="6189288"/>
            <a:ext cx="9144000" cy="254000"/>
          </a:xfrm>
          <a:prstGeom prst="rect">
            <a:avLst/>
          </a:prstGeom>
        </p:spPr>
      </p:pic>
    </p:spTree>
    <p:extLst>
      <p:ext uri="{BB962C8B-B14F-4D97-AF65-F5344CB8AC3E}">
        <p14:creationId xmlns:p14="http://schemas.microsoft.com/office/powerpoint/2010/main" val="347680335"/>
      </p:ext>
    </p:extLst>
  </p:cSld>
  <p:clrMap bg1="lt1" tx1="dk1" bg2="lt2" tx2="dk2" accent1="accent1" accent2="accent2" accent3="accent3" accent4="accent4" accent5="accent5" accent6="accent6" hlink="hlink" folHlink="folHlink"/>
  <p:sldLayoutIdLst>
    <p:sldLayoutId id="2147483651" r:id="rId1"/>
    <p:sldLayoutId id="2147483673" r:id="rId2"/>
    <p:sldLayoutId id="2147483649" r:id="rId3"/>
    <p:sldLayoutId id="2147483650" r:id="rId4"/>
    <p:sldLayoutId id="2147483655" r:id="rId5"/>
    <p:sldLayoutId id="2147483675" r:id="rId6"/>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3.jpeg"/><Relationship Id="rId2" Type="http://schemas.openxmlformats.org/officeDocument/2006/relationships/slideLayout" Target="../slideLayouts/slideLayout3.xml"/><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image" Target="../media/image5.emf"/><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tags" Target="../tags/tag10.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6.xml"/><Relationship Id="rId1" Type="http://schemas.openxmlformats.org/officeDocument/2006/relationships/tags" Target="../tags/tag11.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6.xml"/><Relationship Id="rId1" Type="http://schemas.openxmlformats.org/officeDocument/2006/relationships/tags" Target="../tags/tag12.xml"/><Relationship Id="rId5" Type="http://schemas.openxmlformats.org/officeDocument/2006/relationships/image" Target="../media/image9.png"/><Relationship Id="rId4" Type="http://schemas.openxmlformats.org/officeDocument/2006/relationships/hyperlink" Target="http://kfh.libraryservices.nhs.uk/" TargetMode="Externa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6.xml"/><Relationship Id="rId1" Type="http://schemas.openxmlformats.org/officeDocument/2006/relationships/tags" Target="../tags/tag13.xml"/><Relationship Id="rId6" Type="http://schemas.openxmlformats.org/officeDocument/2006/relationships/hyperlink" Target="http://kfh.libraryservices.nhs.uk/" TargetMode="Externa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6.xml"/><Relationship Id="rId1" Type="http://schemas.openxmlformats.org/officeDocument/2006/relationships/tags" Target="../tags/tag14.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tags" Target="../tags/tag15.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tags" Target="../tags/tag1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6.xml"/><Relationship Id="rId1" Type="http://schemas.openxmlformats.org/officeDocument/2006/relationships/tags" Target="../tags/tag17.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6.xml"/><Relationship Id="rId1" Type="http://schemas.openxmlformats.org/officeDocument/2006/relationships/tags" Target="../tags/tag18.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8" Type="http://schemas.openxmlformats.org/officeDocument/2006/relationships/hyperlink" Target="http://www.cilip.org.uk/amilliondecisions" TargetMode="External"/><Relationship Id="rId3" Type="http://schemas.openxmlformats.org/officeDocument/2006/relationships/notesSlide" Target="../notesSlides/notesSlide19.xml"/><Relationship Id="rId7" Type="http://schemas.openxmlformats.org/officeDocument/2006/relationships/image" Target="../media/image21.png"/><Relationship Id="rId2" Type="http://schemas.openxmlformats.org/officeDocument/2006/relationships/slideLayout" Target="../slideLayouts/slideLayout6.xml"/><Relationship Id="rId1" Type="http://schemas.openxmlformats.org/officeDocument/2006/relationships/tags" Target="../tags/tag19.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jpg"/><Relationship Id="rId9" Type="http://schemas.openxmlformats.org/officeDocument/2006/relationships/image" Target="../media/image22.png"/></Relationships>
</file>

<file path=ppt/slides/_rels/slide2.xml.rels><?xml version="1.0" encoding="UTF-8" standalone="yes"?>
<Relationships xmlns="http://schemas.openxmlformats.org/package/2006/relationships"><Relationship Id="rId8" Type="http://schemas.openxmlformats.org/officeDocument/2006/relationships/slide" Target="slide16.xml"/><Relationship Id="rId3" Type="http://schemas.openxmlformats.org/officeDocument/2006/relationships/notesSlide" Target="../notesSlides/notesSlide2.xml"/><Relationship Id="rId7" Type="http://schemas.openxmlformats.org/officeDocument/2006/relationships/slide" Target="slide13.xml"/><Relationship Id="rId2" Type="http://schemas.openxmlformats.org/officeDocument/2006/relationships/slideLayout" Target="../slideLayouts/slideLayout6.xml"/><Relationship Id="rId1" Type="http://schemas.openxmlformats.org/officeDocument/2006/relationships/tags" Target="../tags/tag2.xml"/><Relationship Id="rId6" Type="http://schemas.openxmlformats.org/officeDocument/2006/relationships/slide" Target="slide9.xml"/><Relationship Id="rId5" Type="http://schemas.openxmlformats.org/officeDocument/2006/relationships/slide" Target="slide7.xml"/><Relationship Id="rId4" Type="http://schemas.openxmlformats.org/officeDocument/2006/relationships/slide" Target="slide3.xml"/><Relationship Id="rId9" Type="http://schemas.openxmlformats.org/officeDocument/2006/relationships/slide" Target="slide20.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6.xml"/><Relationship Id="rId1" Type="http://schemas.openxmlformats.org/officeDocument/2006/relationships/tags" Target="../tags/tag20.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6.xml"/><Relationship Id="rId1" Type="http://schemas.openxmlformats.org/officeDocument/2006/relationships/tags" Target="../tags/tag21.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6.xml"/><Relationship Id="rId1" Type="http://schemas.openxmlformats.org/officeDocument/2006/relationships/tags" Target="../tags/tag22.xml"/><Relationship Id="rId6" Type="http://schemas.openxmlformats.org/officeDocument/2006/relationships/hyperlink" Target="https://maptoolkit.wordpress.com/" TargetMode="External"/><Relationship Id="rId5" Type="http://schemas.openxmlformats.org/officeDocument/2006/relationships/image" Target="../media/image24.png"/><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6.xml"/><Relationship Id="rId1" Type="http://schemas.openxmlformats.org/officeDocument/2006/relationships/tags" Target="../tags/tag23.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6.xml"/><Relationship Id="rId1" Type="http://schemas.openxmlformats.org/officeDocument/2006/relationships/tags" Target="../tags/tag24.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6.xml"/><Relationship Id="rId1" Type="http://schemas.openxmlformats.org/officeDocument/2006/relationships/tags" Target="../tags/tag25.xml"/><Relationship Id="rId5" Type="http://schemas.openxmlformats.org/officeDocument/2006/relationships/hyperlink" Target="http://kfh.libraryservices.nhs.uk/value-and-impact-toolkit" TargetMode="Externa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tags" Target="../tags/tag3.xml"/><Relationship Id="rId5" Type="http://schemas.openxmlformats.org/officeDocument/2006/relationships/hyperlink" Target="https://hee.nhs.uk/sites/default/files/documents/Knowledge%20for%20healthcare%20-%20a%20development%20framework.pdf" TargetMode="Externa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tags" Target="../tags/tag5.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6.xml"/><Relationship Id="rId1" Type="http://schemas.openxmlformats.org/officeDocument/2006/relationships/tags" Target="../tags/tag8.xml"/><Relationship Id="rId5" Type="http://schemas.openxmlformats.org/officeDocument/2006/relationships/image" Target="../media/image9.png"/><Relationship Id="rId4" Type="http://schemas.openxmlformats.org/officeDocument/2006/relationships/hyperlink" Target="http://kfh.libraryservices.nhs.uk/" TargetMode="Externa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xml"/><Relationship Id="rId1" Type="http://schemas.openxmlformats.org/officeDocument/2006/relationships/tags" Target="../tags/tag9.xml"/><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2914943"/>
            <a:ext cx="9144000" cy="3960000"/>
          </a:xfrm>
          <a:prstGeom prst="rect">
            <a:avLst/>
          </a:prstGeom>
          <a:blipFill rotWithShape="1">
            <a:blip r:embed="rId4"/>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5"/>
          <a:stretch>
            <a:fillRect/>
          </a:stretch>
        </p:blipFill>
        <p:spPr>
          <a:xfrm>
            <a:off x="383576" y="2331748"/>
            <a:ext cx="8336362" cy="892044"/>
          </a:xfrm>
          <a:prstGeom prst="rect">
            <a:avLst/>
          </a:prstGeom>
        </p:spPr>
      </p:pic>
      <p:pic>
        <p:nvPicPr>
          <p:cNvPr id="14" name="Picture 13" descr="bottom_branding.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4676" y="5367048"/>
            <a:ext cx="1798200" cy="1243501"/>
          </a:xfrm>
          <a:prstGeom prst="rect">
            <a:avLst/>
          </a:prstGeom>
        </p:spPr>
      </p:pic>
      <p:sp>
        <p:nvSpPr>
          <p:cNvPr id="2" name="TextBox 1"/>
          <p:cNvSpPr txBox="1"/>
          <p:nvPr/>
        </p:nvSpPr>
        <p:spPr>
          <a:xfrm>
            <a:off x="294676" y="1338162"/>
            <a:ext cx="7989788" cy="1077218"/>
          </a:xfrm>
          <a:prstGeom prst="rect">
            <a:avLst/>
          </a:prstGeom>
          <a:noFill/>
        </p:spPr>
        <p:txBody>
          <a:bodyPr wrap="square" rtlCol="0">
            <a:spAutoFit/>
          </a:bodyPr>
          <a:lstStyle/>
          <a:p>
            <a:r>
              <a:rPr lang="en-GB" sz="3200" b="1" dirty="0">
                <a:solidFill>
                  <a:srgbClr val="A00054"/>
                </a:solidFill>
              </a:rPr>
              <a:t>A National Approach to Capturing the Value &amp; Impact of Health Libraries</a:t>
            </a:r>
          </a:p>
        </p:txBody>
      </p:sp>
      <p:pic>
        <p:nvPicPr>
          <p:cNvPr id="9" name="Picture 16" descr="C:\Users\kim.wilshaw\AppData\Local\Microsoft\Windows\Temporary Internet Files\Content.Word\Colour_LKS.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0057" y="306388"/>
            <a:ext cx="2087562"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7"/>
          <p:cNvSpPr txBox="1"/>
          <p:nvPr/>
        </p:nvSpPr>
        <p:spPr>
          <a:xfrm>
            <a:off x="294676" y="2983044"/>
            <a:ext cx="5066054" cy="273921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600" b="1" dirty="0">
                <a:solidFill>
                  <a:srgbClr val="003893"/>
                </a:solidFill>
              </a:rPr>
              <a:t>Adapted from EAHIL presentation, </a:t>
            </a:r>
          </a:p>
          <a:p>
            <a:r>
              <a:rPr lang="en-US" sz="1600" b="1" dirty="0">
                <a:solidFill>
                  <a:srgbClr val="003893"/>
                </a:solidFill>
              </a:rPr>
              <a:t>12 – 16 June 2017 / Dublin Castle / Ireland</a:t>
            </a:r>
          </a:p>
          <a:p>
            <a:endParaRPr lang="en-US" sz="1400" b="1" dirty="0">
              <a:solidFill>
                <a:srgbClr val="003893"/>
              </a:solidFill>
            </a:endParaRPr>
          </a:p>
          <a:p>
            <a:r>
              <a:rPr lang="en-US" sz="1600" b="1" dirty="0">
                <a:solidFill>
                  <a:srgbClr val="003893"/>
                </a:solidFill>
              </a:rPr>
              <a:t>Susan Smith</a:t>
            </a:r>
          </a:p>
          <a:p>
            <a:r>
              <a:rPr lang="en-GB" sz="1400" b="1" dirty="0">
                <a:solidFill>
                  <a:srgbClr val="003893"/>
                </a:solidFill>
              </a:rPr>
              <a:t>Mid Cheshire Hospitals NHS Foundation Trust </a:t>
            </a:r>
          </a:p>
          <a:p>
            <a:endParaRPr lang="en-US" sz="600" b="1" dirty="0">
              <a:solidFill>
                <a:srgbClr val="003893"/>
              </a:solidFill>
            </a:endParaRPr>
          </a:p>
          <a:p>
            <a:r>
              <a:rPr lang="en-US" sz="1600" b="1" dirty="0">
                <a:solidFill>
                  <a:srgbClr val="003893"/>
                </a:solidFill>
              </a:rPr>
              <a:t>Doug Knock</a:t>
            </a:r>
          </a:p>
          <a:p>
            <a:r>
              <a:rPr lang="en-US" sz="1400" b="1" dirty="0">
                <a:solidFill>
                  <a:srgbClr val="003893"/>
                </a:solidFill>
              </a:rPr>
              <a:t>King’s College Hospital NHS Foundation Trust</a:t>
            </a:r>
          </a:p>
          <a:p>
            <a:endParaRPr lang="en-US" sz="600" b="1" dirty="0">
              <a:solidFill>
                <a:srgbClr val="003893"/>
              </a:solidFill>
            </a:endParaRPr>
          </a:p>
          <a:p>
            <a:r>
              <a:rPr lang="en-US" sz="1600" b="1" dirty="0">
                <a:solidFill>
                  <a:srgbClr val="003893"/>
                </a:solidFill>
              </a:rPr>
              <a:t>Dom Gilroy</a:t>
            </a:r>
          </a:p>
          <a:p>
            <a:r>
              <a:rPr lang="en-US" sz="1400" b="1" dirty="0">
                <a:solidFill>
                  <a:srgbClr val="003893"/>
                </a:solidFill>
              </a:rPr>
              <a:t>Healthcare Libraries Unit North</a:t>
            </a:r>
          </a:p>
          <a:p>
            <a:endParaRPr lang="en-US" sz="2400" b="1" dirty="0">
              <a:solidFill>
                <a:srgbClr val="003893"/>
              </a:solidFill>
            </a:endParaRPr>
          </a:p>
        </p:txBody>
      </p:sp>
    </p:spTree>
    <p:custDataLst>
      <p:tags r:id="rId1"/>
    </p:custDataLst>
    <p:extLst>
      <p:ext uri="{BB962C8B-B14F-4D97-AF65-F5344CB8AC3E}">
        <p14:creationId xmlns:p14="http://schemas.microsoft.com/office/powerpoint/2010/main" val="2403214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9236" y="1107758"/>
            <a:ext cx="6254750"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6852213" y="1211931"/>
            <a:ext cx="1979271" cy="4524315"/>
          </a:xfrm>
          <a:prstGeom prst="rect">
            <a:avLst/>
          </a:prstGeom>
          <a:noFill/>
        </p:spPr>
        <p:txBody>
          <a:bodyPr wrap="square" rtlCol="0">
            <a:spAutoFit/>
          </a:bodyPr>
          <a:lstStyle/>
          <a:p>
            <a:pPr marL="285750" indent="-285750">
              <a:buFont typeface="Arial" panose="020B0604020202020204" pitchFamily="34" charset="0"/>
              <a:buChar char="•"/>
            </a:pPr>
            <a:r>
              <a:rPr lang="en-GB" dirty="0"/>
              <a:t>Example of what we hope to achieve</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solidFill>
                  <a:schemeClr val="tx1">
                    <a:lumMod val="75000"/>
                    <a:lumOff val="25000"/>
                  </a:schemeClr>
                </a:solidFill>
              </a:rPr>
              <a:t>Impact survey conducted in South London 2016-17</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1010 respondents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solidFill>
                  <a:schemeClr val="tx1">
                    <a:lumMod val="75000"/>
                    <a:lumOff val="25000"/>
                  </a:schemeClr>
                </a:solidFill>
              </a:rPr>
              <a:t>Focused on the impact of a specific use of service</a:t>
            </a:r>
          </a:p>
        </p:txBody>
      </p:sp>
    </p:spTree>
    <p:custDataLst>
      <p:tags r:id="rId1"/>
    </p:custDataLst>
    <p:extLst>
      <p:ext uri="{BB962C8B-B14F-4D97-AF65-F5344CB8AC3E}">
        <p14:creationId xmlns:p14="http://schemas.microsoft.com/office/powerpoint/2010/main" val="1530496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9218" y="1037045"/>
            <a:ext cx="6697522" cy="42410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75504" y="5463251"/>
            <a:ext cx="8229600" cy="523220"/>
          </a:xfrm>
          <a:prstGeom prst="rect">
            <a:avLst/>
          </a:prstGeom>
          <a:noFill/>
        </p:spPr>
        <p:txBody>
          <a:bodyPr wrap="square" rtlCol="0">
            <a:spAutoFit/>
          </a:bodyPr>
          <a:lstStyle/>
          <a:p>
            <a:r>
              <a:rPr lang="en-GB" sz="1400" i="1" dirty="0"/>
              <a:t>Can be used to break down impact of specific interventions / critical incidents and the use of the information / knowledge or skills gained – 320 respondents selected Literature / Evidence Search </a:t>
            </a:r>
            <a:endParaRPr lang="en-GB" sz="1400" dirty="0"/>
          </a:p>
        </p:txBody>
      </p:sp>
    </p:spTree>
    <p:custDataLst>
      <p:tags r:id="rId1"/>
    </p:custDataLst>
    <p:extLst>
      <p:ext uri="{BB962C8B-B14F-4D97-AF65-F5344CB8AC3E}">
        <p14:creationId xmlns:p14="http://schemas.microsoft.com/office/powerpoint/2010/main" val="26700174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841021" y="1866753"/>
            <a:ext cx="7478889" cy="2971800"/>
          </a:xfrm>
        </p:spPr>
        <p:txBody>
          <a:bodyPr>
            <a:normAutofit/>
          </a:bodyPr>
          <a:lstStyle/>
          <a:p>
            <a:pPr marL="0" indent="0"/>
            <a:endParaRPr lang="en-GB" sz="2000" b="1" dirty="0">
              <a:solidFill>
                <a:srgbClr val="A00054"/>
              </a:solidFill>
              <a:latin typeface="Frutiga"/>
              <a:ea typeface="Frutiga"/>
              <a:cs typeface="Frutiga"/>
            </a:endParaRPr>
          </a:p>
          <a:p>
            <a:pPr>
              <a:buFont typeface="Arial" panose="020B0604020202020204" pitchFamily="34" charset="0"/>
              <a:buChar char="•"/>
            </a:pPr>
            <a:endParaRPr lang="en-GB" sz="1600" b="1" dirty="0"/>
          </a:p>
          <a:p>
            <a:pPr marL="0" indent="0"/>
            <a:endParaRPr lang="en-GB" sz="1600" b="1" dirty="0"/>
          </a:p>
        </p:txBody>
      </p:sp>
      <p:sp>
        <p:nvSpPr>
          <p:cNvPr id="3" name="Title 2"/>
          <p:cNvSpPr>
            <a:spLocks noGrp="1"/>
          </p:cNvSpPr>
          <p:nvPr>
            <p:ph type="title"/>
          </p:nvPr>
        </p:nvSpPr>
        <p:spPr/>
        <p:txBody>
          <a:bodyPr/>
          <a:lstStyle/>
          <a:p>
            <a:pPr marL="0" indent="0"/>
            <a:r>
              <a:rPr lang="en-GB" sz="3200" b="1" dirty="0">
                <a:solidFill>
                  <a:srgbClr val="A00054"/>
                </a:solidFill>
              </a:rPr>
              <a:t>The in-depth analysis</a:t>
            </a:r>
          </a:p>
        </p:txBody>
      </p:sp>
      <p:sp>
        <p:nvSpPr>
          <p:cNvPr id="4" name="Text Placeholder 1"/>
          <p:cNvSpPr txBox="1">
            <a:spLocks/>
          </p:cNvSpPr>
          <p:nvPr/>
        </p:nvSpPr>
        <p:spPr>
          <a:xfrm>
            <a:off x="4193821" y="1876484"/>
            <a:ext cx="3621007" cy="3762022"/>
          </a:xfrm>
          <a:prstGeom prst="rect">
            <a:avLst/>
          </a:prstGeom>
        </p:spPr>
        <p:txBody>
          <a:bodyPr>
            <a:normAutofit/>
          </a:bodyPr>
          <a:lstStyle>
            <a:lvl1pPr marL="342900" indent="-342900" algn="l" defTabSz="457200" rtl="0" eaLnBrk="1" latinLnBrk="0" hangingPunct="1">
              <a:spcBef>
                <a:spcPct val="20000"/>
              </a:spcBef>
              <a:buFont typeface="Arial"/>
              <a:buNone/>
              <a:defRPr sz="1400" kern="1200" baseline="0">
                <a:solidFill>
                  <a:schemeClr val="tx1"/>
                </a:solidFill>
                <a:latin typeface="FRutiga"/>
                <a:ea typeface="+mn-ea"/>
                <a:cs typeface="FRutiga"/>
              </a:defRPr>
            </a:lvl1pPr>
            <a:lvl2pPr marL="742950" indent="-285750" algn="l" defTabSz="457200" rtl="0" eaLnBrk="1" latinLnBrk="0" hangingPunct="1">
              <a:spcBef>
                <a:spcPct val="20000"/>
              </a:spcBef>
              <a:buFont typeface="Arial"/>
              <a:buChar char="–"/>
              <a:defRPr sz="1400" kern="1200">
                <a:solidFill>
                  <a:schemeClr val="tx1"/>
                </a:solidFill>
                <a:latin typeface="FRutiga"/>
                <a:ea typeface="+mn-ea"/>
                <a:cs typeface="FRutiga"/>
              </a:defRPr>
            </a:lvl2pPr>
            <a:lvl3pPr marL="11430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3pPr>
            <a:lvl4pPr marL="16002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4pPr>
            <a:lvl5pPr marL="20574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Font typeface="Arial" panose="020B0604020202020204" pitchFamily="34" charset="0"/>
              <a:buChar char="•"/>
            </a:pPr>
            <a:r>
              <a:rPr lang="en-GB" sz="1900" dirty="0"/>
              <a:t>Impact interview templates</a:t>
            </a:r>
          </a:p>
          <a:p>
            <a:pPr marL="0" indent="0"/>
            <a:endParaRPr lang="en-GB" sz="800" dirty="0"/>
          </a:p>
          <a:p>
            <a:pPr>
              <a:buFont typeface="Arial" panose="020B0604020202020204" pitchFamily="34" charset="0"/>
              <a:buChar char="•"/>
            </a:pPr>
            <a:r>
              <a:rPr lang="en-GB" sz="1900" dirty="0">
                <a:solidFill>
                  <a:schemeClr val="tx1">
                    <a:lumMod val="75000"/>
                    <a:lumOff val="25000"/>
                  </a:schemeClr>
                </a:solidFill>
              </a:rPr>
              <a:t>Case Study templates and guidance</a:t>
            </a:r>
          </a:p>
          <a:p>
            <a:pPr marL="0" indent="0"/>
            <a:endParaRPr lang="en-GB" sz="800" dirty="0"/>
          </a:p>
          <a:p>
            <a:pPr>
              <a:buFont typeface="Arial" panose="020B0604020202020204" pitchFamily="34" charset="0"/>
              <a:buChar char="•"/>
            </a:pPr>
            <a:r>
              <a:rPr lang="en-GB" sz="1900" dirty="0"/>
              <a:t>Can use survey or personal knowledge to identify instances</a:t>
            </a:r>
          </a:p>
          <a:p>
            <a:pPr marL="0" indent="0"/>
            <a:endParaRPr lang="en-GB" sz="800" dirty="0"/>
          </a:p>
          <a:p>
            <a:pPr>
              <a:buFont typeface="Arial" panose="020B0604020202020204" pitchFamily="34" charset="0"/>
              <a:buChar char="•"/>
            </a:pPr>
            <a:r>
              <a:rPr lang="en-GB" sz="1900" dirty="0">
                <a:solidFill>
                  <a:schemeClr val="tx1">
                    <a:lumMod val="75000"/>
                    <a:lumOff val="25000"/>
                  </a:schemeClr>
                </a:solidFill>
              </a:rPr>
              <a:t>Conduct in person, by email or over the phone</a:t>
            </a:r>
          </a:p>
        </p:txBody>
      </p:sp>
      <p:sp>
        <p:nvSpPr>
          <p:cNvPr id="7" name="Rectangle 6"/>
          <p:cNvSpPr/>
          <p:nvPr/>
        </p:nvSpPr>
        <p:spPr>
          <a:xfrm>
            <a:off x="304845" y="6330567"/>
            <a:ext cx="3888976" cy="400110"/>
          </a:xfrm>
          <a:prstGeom prst="rect">
            <a:avLst/>
          </a:prstGeom>
        </p:spPr>
        <p:txBody>
          <a:bodyPr wrap="square">
            <a:spAutoFit/>
          </a:bodyPr>
          <a:lstStyle/>
          <a:p>
            <a:r>
              <a:rPr lang="en-GB" sz="2000" dirty="0">
                <a:hlinkClick r:id="rId4"/>
              </a:rPr>
              <a:t>http://kfh.libraryservices.nhs.uk</a:t>
            </a:r>
            <a:r>
              <a:rPr lang="en-GB" dirty="0">
                <a:hlinkClick r:id="rId4"/>
              </a:rPr>
              <a:t>/</a:t>
            </a:r>
            <a:r>
              <a:rPr lang="en-GB" dirty="0"/>
              <a:t> </a:t>
            </a:r>
          </a:p>
        </p:txBody>
      </p:sp>
      <p:pic>
        <p:nvPicPr>
          <p:cNvPr id="5" name="Picture 4"/>
          <p:cNvPicPr>
            <a:picLocks noChangeAspect="1"/>
          </p:cNvPicPr>
          <p:nvPr/>
        </p:nvPicPr>
        <p:blipFill>
          <a:blip r:embed="rId5"/>
          <a:stretch>
            <a:fillRect/>
          </a:stretch>
        </p:blipFill>
        <p:spPr>
          <a:xfrm>
            <a:off x="287287" y="1770927"/>
            <a:ext cx="3842025" cy="4329042"/>
          </a:xfrm>
          <a:prstGeom prst="rect">
            <a:avLst/>
          </a:prstGeom>
        </p:spPr>
      </p:pic>
    </p:spTree>
    <p:custDataLst>
      <p:tags r:id="rId1"/>
    </p:custDataLst>
    <p:extLst>
      <p:ext uri="{BB962C8B-B14F-4D97-AF65-F5344CB8AC3E}">
        <p14:creationId xmlns:p14="http://schemas.microsoft.com/office/powerpoint/2010/main" val="244709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68976" y="1244600"/>
            <a:ext cx="7471913" cy="922338"/>
          </a:xfrm>
        </p:spPr>
        <p:txBody>
          <a:bodyPr/>
          <a:lstStyle/>
          <a:p>
            <a:pPr marL="0" indent="0"/>
            <a:r>
              <a:rPr lang="en-GB" sz="3200" b="1" dirty="0">
                <a:solidFill>
                  <a:srgbClr val="A00054"/>
                </a:solidFill>
              </a:rPr>
              <a:t>Case study submissions</a:t>
            </a:r>
          </a:p>
        </p:txBody>
      </p:sp>
      <p:pic>
        <p:nvPicPr>
          <p:cNvPr id="4" name="Picture 3"/>
          <p:cNvPicPr>
            <a:picLocks noChangeAspect="1"/>
          </p:cNvPicPr>
          <p:nvPr/>
        </p:nvPicPr>
        <p:blipFill>
          <a:blip r:embed="rId4"/>
          <a:stretch>
            <a:fillRect/>
          </a:stretch>
        </p:blipFill>
        <p:spPr>
          <a:xfrm>
            <a:off x="1217150" y="1967696"/>
            <a:ext cx="2513483" cy="3967826"/>
          </a:xfrm>
          <a:prstGeom prst="rect">
            <a:avLst/>
          </a:prstGeom>
        </p:spPr>
      </p:pic>
      <p:grpSp>
        <p:nvGrpSpPr>
          <p:cNvPr id="17" name="Group 16"/>
          <p:cNvGrpSpPr/>
          <p:nvPr/>
        </p:nvGrpSpPr>
        <p:grpSpPr>
          <a:xfrm>
            <a:off x="3692924" y="1957782"/>
            <a:ext cx="3629920" cy="3456409"/>
            <a:chOff x="3824176" y="1637453"/>
            <a:chExt cx="4581272" cy="4319088"/>
          </a:xfrm>
        </p:grpSpPr>
        <p:grpSp>
          <p:nvGrpSpPr>
            <p:cNvPr id="15" name="Group 14"/>
            <p:cNvGrpSpPr/>
            <p:nvPr/>
          </p:nvGrpSpPr>
          <p:grpSpPr>
            <a:xfrm>
              <a:off x="3824176" y="1637453"/>
              <a:ext cx="4581272" cy="4192557"/>
              <a:chOff x="4002422" y="1742965"/>
              <a:chExt cx="4581272" cy="4192557"/>
            </a:xfrm>
          </p:grpSpPr>
          <p:grpSp>
            <p:nvGrpSpPr>
              <p:cNvPr id="13" name="Group 12"/>
              <p:cNvGrpSpPr/>
              <p:nvPr/>
            </p:nvGrpSpPr>
            <p:grpSpPr>
              <a:xfrm>
                <a:off x="4345228" y="1742965"/>
                <a:ext cx="4238466" cy="4022694"/>
                <a:chOff x="4224473" y="1773684"/>
                <a:chExt cx="4238466" cy="4022694"/>
              </a:xfrm>
            </p:grpSpPr>
            <p:grpSp>
              <p:nvGrpSpPr>
                <p:cNvPr id="11" name="Group 10"/>
                <p:cNvGrpSpPr/>
                <p:nvPr/>
              </p:nvGrpSpPr>
              <p:grpSpPr>
                <a:xfrm>
                  <a:off x="4224473" y="1773684"/>
                  <a:ext cx="4016416" cy="4022694"/>
                  <a:chOff x="4027990" y="2142909"/>
                  <a:chExt cx="4016416" cy="4022694"/>
                </a:xfrm>
              </p:grpSpPr>
              <p:grpSp>
                <p:nvGrpSpPr>
                  <p:cNvPr id="9" name="Group 8"/>
                  <p:cNvGrpSpPr/>
                  <p:nvPr/>
                </p:nvGrpSpPr>
                <p:grpSpPr>
                  <a:xfrm>
                    <a:off x="4027990" y="2142909"/>
                    <a:ext cx="3800475" cy="4001982"/>
                    <a:chOff x="4027990" y="2142909"/>
                    <a:chExt cx="3800475" cy="4001982"/>
                  </a:xfrm>
                </p:grpSpPr>
                <p:pic>
                  <p:nvPicPr>
                    <p:cNvPr id="6" name="Picture 5"/>
                    <p:cNvPicPr>
                      <a:picLocks noChangeAspect="1"/>
                    </p:cNvPicPr>
                    <p:nvPr/>
                  </p:nvPicPr>
                  <p:blipFill>
                    <a:blip r:embed="rId5"/>
                    <a:stretch>
                      <a:fillRect/>
                    </a:stretch>
                  </p:blipFill>
                  <p:spPr>
                    <a:xfrm>
                      <a:off x="4027990" y="2287266"/>
                      <a:ext cx="3800475" cy="3857625"/>
                    </a:xfrm>
                    <a:prstGeom prst="rect">
                      <a:avLst/>
                    </a:prstGeom>
                  </p:spPr>
                </p:pic>
                <p:sp>
                  <p:nvSpPr>
                    <p:cNvPr id="8" name="TextBox 7"/>
                    <p:cNvSpPr txBox="1"/>
                    <p:nvPr/>
                  </p:nvSpPr>
                  <p:spPr>
                    <a:xfrm>
                      <a:off x="5716575" y="2142909"/>
                      <a:ext cx="2111890" cy="553113"/>
                    </a:xfrm>
                    <a:prstGeom prst="rect">
                      <a:avLst/>
                    </a:prstGeom>
                    <a:solidFill>
                      <a:schemeClr val="bg1"/>
                    </a:solidFill>
                  </p:spPr>
                  <p:txBody>
                    <a:bodyPr wrap="square" rtlCol="0">
                      <a:spAutoFit/>
                    </a:bodyPr>
                    <a:lstStyle/>
                    <a:p>
                      <a:endParaRPr lang="en-GB" dirty="0"/>
                    </a:p>
                  </p:txBody>
                </p:sp>
              </p:grpSp>
              <p:sp>
                <p:nvSpPr>
                  <p:cNvPr id="10" name="TextBox 9"/>
                  <p:cNvSpPr txBox="1"/>
                  <p:nvPr/>
                </p:nvSpPr>
                <p:spPr>
                  <a:xfrm>
                    <a:off x="5797574" y="4688275"/>
                    <a:ext cx="2246832" cy="1477328"/>
                  </a:xfrm>
                  <a:prstGeom prst="rect">
                    <a:avLst/>
                  </a:prstGeom>
                  <a:solidFill>
                    <a:schemeClr val="bg1"/>
                  </a:solidFill>
                </p:spPr>
                <p:txBody>
                  <a:bodyPr wrap="square" rtlCol="0">
                    <a:spAutoFit/>
                  </a:bodyPr>
                  <a:lstStyle/>
                  <a:p>
                    <a:endParaRPr lang="en-GB" dirty="0"/>
                  </a:p>
                  <a:p>
                    <a:endParaRPr lang="en-GB" dirty="0"/>
                  </a:p>
                  <a:p>
                    <a:endParaRPr lang="en-GB" dirty="0"/>
                  </a:p>
                  <a:p>
                    <a:endParaRPr lang="en-GB" dirty="0"/>
                  </a:p>
                  <a:p>
                    <a:endParaRPr lang="en-GB" dirty="0"/>
                  </a:p>
                </p:txBody>
              </p:sp>
            </p:grpSp>
            <p:sp>
              <p:nvSpPr>
                <p:cNvPr id="12" name="TextBox 11"/>
                <p:cNvSpPr txBox="1"/>
                <p:nvPr/>
              </p:nvSpPr>
              <p:spPr>
                <a:xfrm>
                  <a:off x="7699010" y="2166938"/>
                  <a:ext cx="763929" cy="2671280"/>
                </a:xfrm>
                <a:prstGeom prst="rect">
                  <a:avLst/>
                </a:prstGeom>
                <a:solidFill>
                  <a:schemeClr val="bg1"/>
                </a:solidFill>
              </p:spPr>
              <p:txBody>
                <a:bodyPr wrap="square" rtlCol="0">
                  <a:spAutoFit/>
                </a:bodyPr>
                <a:lstStyle/>
                <a:p>
                  <a:endParaRPr lang="en-GB" dirty="0"/>
                </a:p>
              </p:txBody>
            </p:sp>
          </p:grpSp>
          <p:sp>
            <p:nvSpPr>
              <p:cNvPr id="14" name="TextBox 13"/>
              <p:cNvSpPr txBox="1"/>
              <p:nvPr/>
            </p:nvSpPr>
            <p:spPr>
              <a:xfrm>
                <a:off x="4002422" y="1773684"/>
                <a:ext cx="414273" cy="4161838"/>
              </a:xfrm>
              <a:prstGeom prst="rect">
                <a:avLst/>
              </a:prstGeom>
              <a:solidFill>
                <a:schemeClr val="bg1"/>
              </a:solidFill>
            </p:spPr>
            <p:txBody>
              <a:bodyPr wrap="square" rtlCol="0">
                <a:spAutoFit/>
              </a:bodyPr>
              <a:lstStyle/>
              <a:p>
                <a:endParaRPr lang="en-GB" dirty="0"/>
              </a:p>
            </p:txBody>
          </p:sp>
        </p:grpSp>
        <p:sp>
          <p:nvSpPr>
            <p:cNvPr id="16" name="TextBox 15"/>
            <p:cNvSpPr txBox="1"/>
            <p:nvPr/>
          </p:nvSpPr>
          <p:spPr>
            <a:xfrm>
              <a:off x="4095342" y="5587209"/>
              <a:ext cx="2070942" cy="369332"/>
            </a:xfrm>
            <a:prstGeom prst="rect">
              <a:avLst/>
            </a:prstGeom>
            <a:solidFill>
              <a:schemeClr val="bg1"/>
            </a:solidFill>
          </p:spPr>
          <p:txBody>
            <a:bodyPr wrap="square" rtlCol="0">
              <a:spAutoFit/>
            </a:bodyPr>
            <a:lstStyle/>
            <a:p>
              <a:endParaRPr lang="en-GB" dirty="0"/>
            </a:p>
          </p:txBody>
        </p:sp>
      </p:grpSp>
      <p:sp>
        <p:nvSpPr>
          <p:cNvPr id="2" name="TextBox 1"/>
          <p:cNvSpPr txBox="1"/>
          <p:nvPr/>
        </p:nvSpPr>
        <p:spPr>
          <a:xfrm>
            <a:off x="5593125" y="4399185"/>
            <a:ext cx="3219427" cy="1107996"/>
          </a:xfrm>
          <a:prstGeom prst="rect">
            <a:avLst/>
          </a:prstGeom>
          <a:noFill/>
        </p:spPr>
        <p:txBody>
          <a:bodyPr wrap="square" rtlCol="0">
            <a:spAutoFit/>
          </a:bodyPr>
          <a:lstStyle/>
          <a:p>
            <a:r>
              <a:rPr lang="en-GB" sz="1600" dirty="0"/>
              <a:t>Anyone can submit a case study and download the full collection of submissions to search</a:t>
            </a:r>
            <a:endParaRPr lang="en-GB" sz="1600" dirty="0">
              <a:solidFill>
                <a:schemeClr val="tx1">
                  <a:lumMod val="75000"/>
                  <a:lumOff val="25000"/>
                </a:schemeClr>
              </a:solidFill>
            </a:endParaRPr>
          </a:p>
          <a:p>
            <a:endParaRPr lang="en-GB" dirty="0"/>
          </a:p>
        </p:txBody>
      </p:sp>
      <p:sp>
        <p:nvSpPr>
          <p:cNvPr id="19" name="Rectangle 18"/>
          <p:cNvSpPr/>
          <p:nvPr/>
        </p:nvSpPr>
        <p:spPr>
          <a:xfrm>
            <a:off x="304845" y="6330567"/>
            <a:ext cx="3888976" cy="400110"/>
          </a:xfrm>
          <a:prstGeom prst="rect">
            <a:avLst/>
          </a:prstGeom>
        </p:spPr>
        <p:txBody>
          <a:bodyPr wrap="square">
            <a:spAutoFit/>
          </a:bodyPr>
          <a:lstStyle/>
          <a:p>
            <a:r>
              <a:rPr lang="en-GB" sz="2000" dirty="0">
                <a:hlinkClick r:id="rId6"/>
              </a:rPr>
              <a:t>http://kfh.libraryservices.nhs.uk</a:t>
            </a:r>
            <a:r>
              <a:rPr lang="en-GB" dirty="0">
                <a:hlinkClick r:id="rId6"/>
              </a:rPr>
              <a:t>/</a:t>
            </a:r>
            <a:r>
              <a:rPr lang="en-GB" dirty="0"/>
              <a:t> </a:t>
            </a:r>
          </a:p>
        </p:txBody>
      </p:sp>
    </p:spTree>
    <p:custDataLst>
      <p:tags r:id="rId1"/>
    </p:custDataLst>
    <p:extLst>
      <p:ext uri="{BB962C8B-B14F-4D97-AF65-F5344CB8AC3E}">
        <p14:creationId xmlns:p14="http://schemas.microsoft.com/office/powerpoint/2010/main" val="4691194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68976" y="1244600"/>
            <a:ext cx="7471913" cy="922338"/>
          </a:xfrm>
        </p:spPr>
        <p:txBody>
          <a:bodyPr/>
          <a:lstStyle/>
          <a:p>
            <a:pPr marL="0" indent="0"/>
            <a:r>
              <a:rPr lang="en-GB" sz="3200" b="1" dirty="0">
                <a:solidFill>
                  <a:srgbClr val="A00054"/>
                </a:solidFill>
              </a:rPr>
              <a:t>Case study submissions</a:t>
            </a:r>
          </a:p>
        </p:txBody>
      </p:sp>
      <p:sp>
        <p:nvSpPr>
          <p:cNvPr id="2" name="TextBox 1"/>
          <p:cNvSpPr txBox="1"/>
          <p:nvPr/>
        </p:nvSpPr>
        <p:spPr>
          <a:xfrm>
            <a:off x="768976" y="2039902"/>
            <a:ext cx="7998107" cy="3570208"/>
          </a:xfrm>
          <a:prstGeom prst="rect">
            <a:avLst/>
          </a:prstGeom>
          <a:noFill/>
        </p:spPr>
        <p:txBody>
          <a:bodyPr wrap="square" rtlCol="0">
            <a:spAutoFit/>
          </a:bodyPr>
          <a:lstStyle/>
          <a:p>
            <a:r>
              <a:rPr lang="en-GB" sz="1600" dirty="0"/>
              <a:t>The impact types on the case study submission may differ from the questionnaire, as this tool is guided by the current priorities of the LKS Leads.</a:t>
            </a:r>
          </a:p>
          <a:p>
            <a:endParaRPr lang="en-GB" sz="1600" dirty="0"/>
          </a:p>
          <a:p>
            <a:r>
              <a:rPr lang="en-GB" sz="1600" dirty="0"/>
              <a:t>There are 6 areas of impact deemed high value for targeting messages for high-level champions. </a:t>
            </a:r>
          </a:p>
          <a:p>
            <a:r>
              <a:rPr lang="en-GB" sz="1600" dirty="0"/>
              <a:t> </a:t>
            </a:r>
          </a:p>
          <a:p>
            <a:pPr marL="228600" indent="-228600">
              <a:buFont typeface="+mj-lt"/>
              <a:buAutoNum type="arabicPeriod"/>
            </a:pPr>
            <a:r>
              <a:rPr lang="en-GB" sz="1600" dirty="0"/>
              <a:t>Money e.g. procurement, length of stay, standardisation and economies of scale</a:t>
            </a:r>
          </a:p>
          <a:p>
            <a:pPr marL="228600" indent="-228600">
              <a:buFont typeface="+mj-lt"/>
              <a:buAutoNum type="arabicPeriod"/>
            </a:pPr>
            <a:r>
              <a:rPr lang="en-GB" sz="1600" dirty="0">
                <a:solidFill>
                  <a:schemeClr val="tx1">
                    <a:lumMod val="75000"/>
                    <a:lumOff val="25000"/>
                  </a:schemeClr>
                </a:solidFill>
              </a:rPr>
              <a:t>Quality e.g. clinical care, patient experience, decreased litigation and increased patient safety</a:t>
            </a:r>
          </a:p>
          <a:p>
            <a:pPr marL="228600" indent="-228600">
              <a:buFont typeface="+mj-lt"/>
              <a:buAutoNum type="arabicPeriod"/>
            </a:pPr>
            <a:r>
              <a:rPr lang="en-GB" sz="1600" dirty="0"/>
              <a:t>Public health / safe care</a:t>
            </a:r>
          </a:p>
          <a:p>
            <a:pPr marL="228600" indent="-228600">
              <a:buFont typeface="+mj-lt"/>
              <a:buAutoNum type="arabicPeriod"/>
            </a:pPr>
            <a:r>
              <a:rPr lang="en-GB" sz="1600" dirty="0">
                <a:solidFill>
                  <a:schemeClr val="tx1">
                    <a:lumMod val="75000"/>
                    <a:lumOff val="25000"/>
                  </a:schemeClr>
                </a:solidFill>
              </a:rPr>
              <a:t>Efficiency e.g. time saving</a:t>
            </a:r>
          </a:p>
          <a:p>
            <a:pPr marL="228600" indent="-228600">
              <a:buFont typeface="+mj-lt"/>
              <a:buAutoNum type="arabicPeriod"/>
            </a:pPr>
            <a:r>
              <a:rPr lang="en-GB" sz="1600" dirty="0"/>
              <a:t>Workforce and learners e.g. new roles, student experience, revalidation</a:t>
            </a:r>
          </a:p>
          <a:p>
            <a:pPr marL="228600" indent="-228600">
              <a:buFont typeface="+mj-lt"/>
              <a:buAutoNum type="arabicPeriod"/>
            </a:pPr>
            <a:r>
              <a:rPr lang="en-GB" sz="1600" dirty="0">
                <a:solidFill>
                  <a:schemeClr val="tx1">
                    <a:lumMod val="75000"/>
                    <a:lumOff val="25000"/>
                  </a:schemeClr>
                </a:solidFill>
              </a:rPr>
              <a:t>Service improvement e.g. innovation, research, collaboration</a:t>
            </a:r>
          </a:p>
          <a:p>
            <a:endParaRPr lang="en-GB" dirty="0"/>
          </a:p>
        </p:txBody>
      </p:sp>
    </p:spTree>
    <p:custDataLst>
      <p:tags r:id="rId1"/>
    </p:custDataLst>
    <p:extLst>
      <p:ext uri="{BB962C8B-B14F-4D97-AF65-F5344CB8AC3E}">
        <p14:creationId xmlns:p14="http://schemas.microsoft.com/office/powerpoint/2010/main" val="23441945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68976" y="1244600"/>
            <a:ext cx="7471913" cy="922338"/>
          </a:xfrm>
        </p:spPr>
        <p:txBody>
          <a:bodyPr/>
          <a:lstStyle/>
          <a:p>
            <a:pPr marL="0" indent="0"/>
            <a:r>
              <a:rPr lang="en-GB" sz="3200" b="1" dirty="0">
                <a:solidFill>
                  <a:srgbClr val="A00054"/>
                </a:solidFill>
              </a:rPr>
              <a:t>Case study submissions</a:t>
            </a:r>
          </a:p>
        </p:txBody>
      </p:sp>
      <p:pic>
        <p:nvPicPr>
          <p:cNvPr id="5" name="Picture 4"/>
          <p:cNvPicPr>
            <a:picLocks noChangeAspect="1"/>
          </p:cNvPicPr>
          <p:nvPr/>
        </p:nvPicPr>
        <p:blipFill>
          <a:blip r:embed="rId4"/>
          <a:stretch>
            <a:fillRect/>
          </a:stretch>
        </p:blipFill>
        <p:spPr>
          <a:xfrm>
            <a:off x="768976" y="1954162"/>
            <a:ext cx="4809880" cy="3994893"/>
          </a:xfrm>
          <a:prstGeom prst="rect">
            <a:avLst/>
          </a:prstGeom>
        </p:spPr>
      </p:pic>
      <p:sp>
        <p:nvSpPr>
          <p:cNvPr id="2" name="TextBox 1"/>
          <p:cNvSpPr txBox="1"/>
          <p:nvPr/>
        </p:nvSpPr>
        <p:spPr>
          <a:xfrm>
            <a:off x="5694744" y="1708241"/>
            <a:ext cx="3171464" cy="4247317"/>
          </a:xfrm>
          <a:prstGeom prst="rect">
            <a:avLst/>
          </a:prstGeom>
          <a:noFill/>
        </p:spPr>
        <p:txBody>
          <a:bodyPr wrap="square" rtlCol="0">
            <a:spAutoFit/>
          </a:bodyPr>
          <a:lstStyle/>
          <a:p>
            <a:r>
              <a:rPr lang="en-GB" dirty="0"/>
              <a:t>Review use this framework to evaluate for:</a:t>
            </a:r>
          </a:p>
          <a:p>
            <a:endParaRPr lang="en-GB" dirty="0"/>
          </a:p>
          <a:p>
            <a:pPr marL="285750" indent="-285750">
              <a:buFont typeface="Arial" panose="020B0604020202020204" pitchFamily="34" charset="0"/>
              <a:buChar char="•"/>
            </a:pPr>
            <a:r>
              <a:rPr lang="en-GB" dirty="0"/>
              <a:t>Addition to database</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Escalation to LKS Leads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Rejected submissions will receive feedback and suggestions for amendment</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Case studies will also be collected from LQAF submissions</a:t>
            </a:r>
          </a:p>
        </p:txBody>
      </p:sp>
    </p:spTree>
    <p:custDataLst>
      <p:tags r:id="rId1"/>
    </p:custDataLst>
    <p:extLst>
      <p:ext uri="{BB962C8B-B14F-4D97-AF65-F5344CB8AC3E}">
        <p14:creationId xmlns:p14="http://schemas.microsoft.com/office/powerpoint/2010/main" val="661565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841021" y="1866753"/>
            <a:ext cx="7478889" cy="3573348"/>
          </a:xfrm>
        </p:spPr>
        <p:txBody>
          <a:bodyPr>
            <a:normAutofit/>
          </a:bodyPr>
          <a:lstStyle/>
          <a:p>
            <a:pPr marL="0" indent="0"/>
            <a:r>
              <a:rPr lang="en-GB" sz="2300" dirty="0">
                <a:latin typeface="+mn-lt"/>
                <a:cs typeface="+mn-cs"/>
              </a:rPr>
              <a:t>Alison Brettle (University of Salford) was commissioned to develop a tool which could help librarians identify which is the best tool to use for the job.</a:t>
            </a:r>
          </a:p>
          <a:p>
            <a:pPr marL="0" indent="0"/>
            <a:endParaRPr lang="en-GB" sz="2300" dirty="0">
              <a:latin typeface="+mn-lt"/>
              <a:cs typeface="+mn-cs"/>
            </a:endParaRPr>
          </a:p>
          <a:p>
            <a:pPr marL="0" indent="0"/>
            <a:r>
              <a:rPr lang="en-GB" sz="2300" dirty="0">
                <a:latin typeface="+mn-lt"/>
                <a:cs typeface="+mn-cs"/>
              </a:rPr>
              <a:t>A mapping matrix was developed to help recommend the tools to use when targeting specific stakeholders.  </a:t>
            </a:r>
          </a:p>
          <a:p>
            <a:pPr marL="0" indent="0"/>
            <a:endParaRPr lang="en-GB" sz="2300" dirty="0">
              <a:latin typeface="+mn-lt"/>
              <a:cs typeface="+mn-cs"/>
            </a:endParaRPr>
          </a:p>
          <a:p>
            <a:pPr marL="0" indent="0"/>
            <a:r>
              <a:rPr lang="en-GB" sz="2300" dirty="0">
                <a:latin typeface="+mn-lt"/>
                <a:cs typeface="+mn-cs"/>
              </a:rPr>
              <a:t>It is also an excellent way to navigate the toolkit</a:t>
            </a:r>
          </a:p>
          <a:p>
            <a:pPr marL="0" indent="0"/>
            <a:endParaRPr lang="en-GB" sz="2000" b="1" dirty="0">
              <a:solidFill>
                <a:srgbClr val="A00054"/>
              </a:solidFill>
              <a:latin typeface="Frutiga"/>
              <a:ea typeface="Frutiga"/>
              <a:cs typeface="Frutiga"/>
            </a:endParaRPr>
          </a:p>
          <a:p>
            <a:pPr marL="0" indent="0"/>
            <a:endParaRPr lang="en-GB" sz="2000" b="1" dirty="0">
              <a:solidFill>
                <a:srgbClr val="A00054"/>
              </a:solidFill>
              <a:latin typeface="Frutiga"/>
              <a:ea typeface="Frutiga"/>
              <a:cs typeface="Frutiga"/>
            </a:endParaRPr>
          </a:p>
          <a:p>
            <a:pPr>
              <a:buFont typeface="Arial" panose="020B0604020202020204" pitchFamily="34" charset="0"/>
              <a:buChar char="•"/>
            </a:pPr>
            <a:endParaRPr lang="en-GB" sz="1600" b="1" dirty="0"/>
          </a:p>
          <a:p>
            <a:pPr marL="0" indent="0"/>
            <a:endParaRPr lang="en-GB" sz="1600" b="1" dirty="0"/>
          </a:p>
        </p:txBody>
      </p:sp>
      <p:sp>
        <p:nvSpPr>
          <p:cNvPr id="4" name="Title 2"/>
          <p:cNvSpPr>
            <a:spLocks noGrp="1"/>
          </p:cNvSpPr>
          <p:nvPr>
            <p:ph type="title"/>
          </p:nvPr>
        </p:nvSpPr>
        <p:spPr>
          <a:xfrm>
            <a:off x="768976" y="944415"/>
            <a:ext cx="7471913" cy="922338"/>
          </a:xfrm>
        </p:spPr>
        <p:txBody>
          <a:bodyPr/>
          <a:lstStyle/>
          <a:p>
            <a:pPr marL="0" indent="0"/>
            <a:r>
              <a:rPr lang="en-GB" sz="3200" b="1" dirty="0">
                <a:solidFill>
                  <a:srgbClr val="A00054"/>
                </a:solidFill>
              </a:rPr>
              <a:t>What are you measuring for whom?</a:t>
            </a:r>
          </a:p>
        </p:txBody>
      </p:sp>
    </p:spTree>
    <p:custDataLst>
      <p:tags r:id="rId1"/>
    </p:custDataLst>
    <p:extLst>
      <p:ext uri="{BB962C8B-B14F-4D97-AF65-F5344CB8AC3E}">
        <p14:creationId xmlns:p14="http://schemas.microsoft.com/office/powerpoint/2010/main" val="34575155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841021" y="1866753"/>
            <a:ext cx="7478889" cy="533547"/>
          </a:xfrm>
        </p:spPr>
        <p:txBody>
          <a:bodyPr>
            <a:normAutofit/>
          </a:bodyPr>
          <a:lstStyle/>
          <a:p>
            <a:pPr marL="0" indent="0"/>
            <a:endParaRPr lang="en-GB" sz="2000" b="1" dirty="0">
              <a:solidFill>
                <a:srgbClr val="A00054"/>
              </a:solidFill>
              <a:latin typeface="Frutiga"/>
              <a:ea typeface="Frutiga"/>
              <a:cs typeface="Frutiga"/>
            </a:endParaRPr>
          </a:p>
          <a:p>
            <a:pPr>
              <a:buFont typeface="Arial" panose="020B0604020202020204" pitchFamily="34" charset="0"/>
              <a:buChar char="•"/>
            </a:pPr>
            <a:endParaRPr lang="en-GB" sz="1600" b="1" dirty="0"/>
          </a:p>
          <a:p>
            <a:pPr marL="0" indent="0"/>
            <a:endParaRPr lang="en-GB" sz="1600" b="1" dirty="0"/>
          </a:p>
        </p:txBody>
      </p:sp>
      <p:pic>
        <p:nvPicPr>
          <p:cNvPr id="7" name="Picture 6"/>
          <p:cNvPicPr>
            <a:picLocks noChangeAspect="1"/>
          </p:cNvPicPr>
          <p:nvPr/>
        </p:nvPicPr>
        <p:blipFill>
          <a:blip r:embed="rId4"/>
          <a:stretch>
            <a:fillRect/>
          </a:stretch>
        </p:blipFill>
        <p:spPr>
          <a:xfrm>
            <a:off x="676656" y="1514474"/>
            <a:ext cx="8137068" cy="4543196"/>
          </a:xfrm>
          <a:prstGeom prst="rect">
            <a:avLst/>
          </a:prstGeom>
        </p:spPr>
      </p:pic>
      <p:sp>
        <p:nvSpPr>
          <p:cNvPr id="4" name="Title 2"/>
          <p:cNvSpPr>
            <a:spLocks noGrp="1"/>
          </p:cNvSpPr>
          <p:nvPr>
            <p:ph type="title"/>
          </p:nvPr>
        </p:nvSpPr>
        <p:spPr>
          <a:xfrm>
            <a:off x="768976" y="944415"/>
            <a:ext cx="7471913" cy="922338"/>
          </a:xfrm>
        </p:spPr>
        <p:txBody>
          <a:bodyPr/>
          <a:lstStyle/>
          <a:p>
            <a:pPr marL="0" indent="0"/>
            <a:r>
              <a:rPr lang="en-GB" sz="3200" b="1" dirty="0">
                <a:solidFill>
                  <a:srgbClr val="A00054"/>
                </a:solidFill>
              </a:rPr>
              <a:t>What are you measuring for whom?</a:t>
            </a:r>
          </a:p>
        </p:txBody>
      </p:sp>
    </p:spTree>
    <p:custDataLst>
      <p:tags r:id="rId1"/>
    </p:custDataLst>
    <p:extLst>
      <p:ext uri="{BB962C8B-B14F-4D97-AF65-F5344CB8AC3E}">
        <p14:creationId xmlns:p14="http://schemas.microsoft.com/office/powerpoint/2010/main" val="31828908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584200" y="1365250"/>
            <a:ext cx="7772400" cy="679449"/>
          </a:xfrm>
          <a:prstGeom prst="rect">
            <a:avLst/>
          </a:prstGeom>
        </p:spPr>
        <p:txBody>
          <a:bodyPr vert="horz"/>
          <a:lstStyle>
            <a:lvl1pPr algn="l" defTabSz="457200" rtl="0" eaLnBrk="1" latinLnBrk="0" hangingPunct="1">
              <a:spcBef>
                <a:spcPct val="0"/>
              </a:spcBef>
              <a:buNone/>
              <a:defRPr sz="4800" kern="1200">
                <a:solidFill>
                  <a:srgbClr val="009CD5"/>
                </a:solidFill>
                <a:latin typeface="Frutiga"/>
                <a:ea typeface="+mj-ea"/>
                <a:cs typeface="Frutiga"/>
              </a:defRPr>
            </a:lvl1pPr>
          </a:lstStyle>
          <a:p>
            <a:r>
              <a:rPr lang="en-GB" sz="3200" b="1" dirty="0">
                <a:solidFill>
                  <a:srgbClr val="A00054"/>
                </a:solidFill>
                <a:cs typeface="+mj-cs"/>
              </a:rPr>
              <a:t>Methods</a:t>
            </a:r>
          </a:p>
        </p:txBody>
      </p:sp>
      <p:pic>
        <p:nvPicPr>
          <p:cNvPr id="2" name="Picture 1"/>
          <p:cNvPicPr>
            <a:picLocks noChangeAspect="1"/>
          </p:cNvPicPr>
          <p:nvPr/>
        </p:nvPicPr>
        <p:blipFill>
          <a:blip r:embed="rId4"/>
          <a:stretch>
            <a:fillRect/>
          </a:stretch>
        </p:blipFill>
        <p:spPr>
          <a:xfrm>
            <a:off x="429366" y="2914408"/>
            <a:ext cx="8557331" cy="3225800"/>
          </a:xfrm>
          <a:prstGeom prst="rect">
            <a:avLst/>
          </a:prstGeom>
        </p:spPr>
      </p:pic>
      <p:sp>
        <p:nvSpPr>
          <p:cNvPr id="4" name="TextBox 3"/>
          <p:cNvSpPr txBox="1"/>
          <p:nvPr/>
        </p:nvSpPr>
        <p:spPr>
          <a:xfrm>
            <a:off x="584200" y="2152891"/>
            <a:ext cx="8050514" cy="646331"/>
          </a:xfrm>
          <a:prstGeom prst="rect">
            <a:avLst/>
          </a:prstGeom>
          <a:noFill/>
        </p:spPr>
        <p:txBody>
          <a:bodyPr wrap="square" rtlCol="0">
            <a:spAutoFit/>
          </a:bodyPr>
          <a:lstStyle/>
          <a:p>
            <a:r>
              <a:rPr lang="en-GB" dirty="0"/>
              <a:t>Definitions, research and tools of related methodologies can also be accessed on the toolkit:</a:t>
            </a:r>
          </a:p>
        </p:txBody>
      </p:sp>
    </p:spTree>
    <p:custDataLst>
      <p:tags r:id="rId1"/>
    </p:custDataLst>
    <p:extLst>
      <p:ext uri="{BB962C8B-B14F-4D97-AF65-F5344CB8AC3E}">
        <p14:creationId xmlns:p14="http://schemas.microsoft.com/office/powerpoint/2010/main" val="7277769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40268" y="1044258"/>
            <a:ext cx="7471913" cy="922338"/>
          </a:xfrm>
        </p:spPr>
        <p:txBody>
          <a:bodyPr/>
          <a:lstStyle/>
          <a:p>
            <a:r>
              <a:rPr lang="en-GB" altLang="en-US" sz="3200" b="1" dirty="0">
                <a:solidFill>
                  <a:srgbClr val="A00054"/>
                </a:solidFill>
                <a:ea typeface="Frutiga"/>
              </a:rPr>
              <a:t>Making the case for health libraries</a:t>
            </a:r>
            <a:br>
              <a:rPr lang="en-GB" altLang="en-US" sz="3200" b="1" dirty="0">
                <a:solidFill>
                  <a:srgbClr val="A00054"/>
                </a:solidFill>
                <a:ea typeface="Frutiga"/>
              </a:rPr>
            </a:br>
            <a:endParaRPr lang="en-GB" sz="2000" dirty="0">
              <a:solidFill>
                <a:schemeClr val="tx1"/>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30496" y="4351528"/>
            <a:ext cx="4413504" cy="1609344"/>
          </a:xfrm>
          <a:prstGeom prst="rect">
            <a:avLst/>
          </a:prstGeom>
        </p:spPr>
      </p:pic>
      <p:pic>
        <p:nvPicPr>
          <p:cNvPr id="7" name="Picture 6"/>
          <p:cNvPicPr>
            <a:picLocks noChangeAspect="1"/>
          </p:cNvPicPr>
          <p:nvPr/>
        </p:nvPicPr>
        <p:blipFill>
          <a:blip r:embed="rId5"/>
          <a:stretch>
            <a:fillRect/>
          </a:stretch>
        </p:blipFill>
        <p:spPr>
          <a:xfrm>
            <a:off x="673181" y="2762250"/>
            <a:ext cx="7629525" cy="666750"/>
          </a:xfrm>
          <a:prstGeom prst="rect">
            <a:avLst/>
          </a:prstGeom>
        </p:spPr>
      </p:pic>
      <p:pic>
        <p:nvPicPr>
          <p:cNvPr id="8" name="Picture 7"/>
          <p:cNvPicPr>
            <a:picLocks noChangeAspect="1"/>
          </p:cNvPicPr>
          <p:nvPr/>
        </p:nvPicPr>
        <p:blipFill>
          <a:blip r:embed="rId6"/>
          <a:stretch>
            <a:fillRect/>
          </a:stretch>
        </p:blipFill>
        <p:spPr>
          <a:xfrm>
            <a:off x="594824" y="3546791"/>
            <a:ext cx="7162800" cy="638175"/>
          </a:xfrm>
          <a:prstGeom prst="rect">
            <a:avLst/>
          </a:prstGeom>
        </p:spPr>
      </p:pic>
      <p:pic>
        <p:nvPicPr>
          <p:cNvPr id="9" name="Picture 8"/>
          <p:cNvPicPr>
            <a:picLocks noChangeAspect="1"/>
          </p:cNvPicPr>
          <p:nvPr/>
        </p:nvPicPr>
        <p:blipFill>
          <a:blip r:embed="rId7"/>
          <a:stretch>
            <a:fillRect/>
          </a:stretch>
        </p:blipFill>
        <p:spPr>
          <a:xfrm>
            <a:off x="594824" y="1890521"/>
            <a:ext cx="7496175" cy="676275"/>
          </a:xfrm>
          <a:prstGeom prst="rect">
            <a:avLst/>
          </a:prstGeom>
        </p:spPr>
      </p:pic>
      <p:sp>
        <p:nvSpPr>
          <p:cNvPr id="10" name="Rectangle 9"/>
          <p:cNvSpPr/>
          <p:nvPr/>
        </p:nvSpPr>
        <p:spPr>
          <a:xfrm>
            <a:off x="643548" y="6343134"/>
            <a:ext cx="4038541" cy="400110"/>
          </a:xfrm>
          <a:prstGeom prst="rect">
            <a:avLst/>
          </a:prstGeom>
        </p:spPr>
        <p:txBody>
          <a:bodyPr wrap="none">
            <a:spAutoFit/>
          </a:bodyPr>
          <a:lstStyle/>
          <a:p>
            <a:r>
              <a:rPr lang="en-GB" sz="2000" dirty="0">
                <a:hlinkClick r:id="rId8"/>
              </a:rPr>
              <a:t>www.cilip.org.uk/amilliondecisions</a:t>
            </a:r>
            <a:endParaRPr lang="en-GB" sz="2000" dirty="0"/>
          </a:p>
        </p:txBody>
      </p:sp>
      <p:sp>
        <p:nvSpPr>
          <p:cNvPr id="11" name="Rectangle 10"/>
          <p:cNvSpPr/>
          <p:nvPr/>
        </p:nvSpPr>
        <p:spPr>
          <a:xfrm>
            <a:off x="1162311" y="5002440"/>
            <a:ext cx="2906565" cy="523220"/>
          </a:xfrm>
          <a:prstGeom prst="rect">
            <a:avLst/>
          </a:prstGeom>
        </p:spPr>
        <p:txBody>
          <a:bodyPr wrap="none">
            <a:spAutoFit/>
          </a:bodyPr>
          <a:lstStyle/>
          <a:p>
            <a:r>
              <a:rPr lang="en-GB" sz="2800" dirty="0"/>
              <a:t>#</a:t>
            </a:r>
            <a:r>
              <a:rPr lang="en-GB" sz="2800" dirty="0" err="1"/>
              <a:t>milliondecisions</a:t>
            </a:r>
            <a:endParaRPr lang="en-GB" sz="2800" dirty="0"/>
          </a:p>
        </p:txBody>
      </p:sp>
      <p:pic>
        <p:nvPicPr>
          <p:cNvPr id="12" name="Picture 11"/>
          <p:cNvPicPr>
            <a:picLocks noChangeAspect="1"/>
          </p:cNvPicPr>
          <p:nvPr/>
        </p:nvPicPr>
        <p:blipFill>
          <a:blip r:embed="rId9"/>
          <a:stretch>
            <a:fillRect/>
          </a:stretch>
        </p:blipFill>
        <p:spPr>
          <a:xfrm>
            <a:off x="534286" y="4917373"/>
            <a:ext cx="628025" cy="594971"/>
          </a:xfrm>
          <a:prstGeom prst="rect">
            <a:avLst/>
          </a:prstGeom>
        </p:spPr>
      </p:pic>
    </p:spTree>
    <p:custDataLst>
      <p:tags r:id="rId1"/>
    </p:custDataLst>
    <p:extLst>
      <p:ext uri="{BB962C8B-B14F-4D97-AF65-F5344CB8AC3E}">
        <p14:creationId xmlns:p14="http://schemas.microsoft.com/office/powerpoint/2010/main" val="1058978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61999" y="1989138"/>
            <a:ext cx="7471914" cy="3754874"/>
          </a:xfrm>
          <a:prstGeom prst="rect">
            <a:avLst/>
          </a:prstGeom>
        </p:spPr>
        <p:txBody>
          <a:bodyPr wrap="square">
            <a:spAutoFit/>
          </a:bodyPr>
          <a:lstStyle/>
          <a:p>
            <a:pPr marL="285750" indent="-285750">
              <a:buFont typeface="Arial" panose="020B0604020202020204" pitchFamily="34" charset="0"/>
              <a:buChar char="•"/>
            </a:pPr>
            <a:r>
              <a:rPr lang="en-GB" sz="2800" dirty="0">
                <a:hlinkClick r:id="rId4" action="ppaction://hlinksldjump"/>
              </a:rPr>
              <a:t>Development of the Value &amp; Impact Toolkit</a:t>
            </a:r>
            <a:endParaRPr lang="en-GB" sz="2800" dirty="0"/>
          </a:p>
          <a:p>
            <a:r>
              <a:rPr lang="en-GB" sz="800" dirty="0"/>
              <a:t> </a:t>
            </a:r>
          </a:p>
          <a:p>
            <a:pPr marL="285750" indent="-285750">
              <a:buFont typeface="Arial" panose="020B0604020202020204" pitchFamily="34" charset="0"/>
              <a:buChar char="•"/>
            </a:pPr>
            <a:r>
              <a:rPr lang="en-GB" sz="2800" dirty="0">
                <a:solidFill>
                  <a:schemeClr val="tx1">
                    <a:lumMod val="65000"/>
                    <a:lumOff val="35000"/>
                  </a:schemeClr>
                </a:solidFill>
                <a:hlinkClick r:id="rId5" action="ppaction://hlinksldjump"/>
              </a:rPr>
              <a:t>Critical incident technique &amp; use of tools</a:t>
            </a:r>
            <a:endParaRPr lang="en-GB" sz="2800" dirty="0">
              <a:solidFill>
                <a:schemeClr val="tx1">
                  <a:lumMod val="65000"/>
                  <a:lumOff val="35000"/>
                </a:schemeClr>
              </a:solidFill>
            </a:endParaRPr>
          </a:p>
          <a:p>
            <a:pPr marL="285750" indent="-285750">
              <a:buFont typeface="Arial" panose="020B0604020202020204" pitchFamily="34" charset="0"/>
              <a:buChar char="•"/>
            </a:pPr>
            <a:r>
              <a:rPr lang="en-GB" sz="2800" dirty="0">
                <a:hlinkClick r:id="rId6" action="ppaction://hlinksldjump"/>
              </a:rPr>
              <a:t>National roll-out of data collection</a:t>
            </a:r>
            <a:endParaRPr lang="en-GB" sz="2800" dirty="0"/>
          </a:p>
          <a:p>
            <a:endParaRPr lang="en-GB" sz="800" dirty="0"/>
          </a:p>
          <a:p>
            <a:pPr marL="285750" indent="-285750">
              <a:buFont typeface="Arial" panose="020B0604020202020204" pitchFamily="34" charset="0"/>
              <a:buChar char="•"/>
            </a:pPr>
            <a:r>
              <a:rPr lang="en-GB" sz="2800" dirty="0">
                <a:solidFill>
                  <a:schemeClr val="tx1">
                    <a:lumMod val="65000"/>
                    <a:lumOff val="35000"/>
                  </a:schemeClr>
                </a:solidFill>
                <a:hlinkClick r:id="rId7" action="ppaction://hlinksldjump"/>
              </a:rPr>
              <a:t>Submitting and accessing impact case studies</a:t>
            </a:r>
            <a:endParaRPr lang="en-GB" sz="2800" dirty="0">
              <a:solidFill>
                <a:schemeClr val="tx1">
                  <a:lumMod val="65000"/>
                  <a:lumOff val="35000"/>
                </a:schemeClr>
              </a:solidFill>
            </a:endParaRPr>
          </a:p>
          <a:p>
            <a:pPr marL="285750" indent="-285750">
              <a:buFont typeface="Arial" panose="020B0604020202020204" pitchFamily="34" charset="0"/>
              <a:buChar char="•"/>
            </a:pPr>
            <a:r>
              <a:rPr lang="en-GB" sz="2800" dirty="0">
                <a:solidFill>
                  <a:schemeClr val="tx1">
                    <a:lumMod val="65000"/>
                    <a:lumOff val="35000"/>
                  </a:schemeClr>
                </a:solidFill>
                <a:hlinkClick r:id="rId8" action="ppaction://hlinksldjump"/>
              </a:rPr>
              <a:t>What are you measuring for whom?</a:t>
            </a:r>
            <a:endParaRPr lang="en-GB" sz="2800" dirty="0">
              <a:solidFill>
                <a:schemeClr val="tx1">
                  <a:lumMod val="65000"/>
                  <a:lumOff val="35000"/>
                </a:schemeClr>
              </a:solidFill>
            </a:endParaRPr>
          </a:p>
          <a:p>
            <a:pPr marL="285750" indent="-285750">
              <a:buFont typeface="Arial" panose="020B0604020202020204" pitchFamily="34" charset="0"/>
              <a:buChar char="•"/>
            </a:pPr>
            <a:r>
              <a:rPr lang="en-GB" sz="2800" dirty="0">
                <a:solidFill>
                  <a:schemeClr val="tx1">
                    <a:lumMod val="65000"/>
                    <a:lumOff val="35000"/>
                  </a:schemeClr>
                </a:solidFill>
                <a:hlinkClick r:id="rId9" action="ppaction://hlinksldjump"/>
              </a:rPr>
              <a:t>The logic model</a:t>
            </a:r>
            <a:endParaRPr lang="en-GB" sz="2800" dirty="0">
              <a:solidFill>
                <a:schemeClr val="tx1">
                  <a:lumMod val="65000"/>
                  <a:lumOff val="35000"/>
                </a:schemeClr>
              </a:solidFill>
            </a:endParaRPr>
          </a:p>
          <a:p>
            <a:endParaRPr lang="en-GB" sz="800" dirty="0"/>
          </a:p>
          <a:p>
            <a:endParaRPr lang="en-GB" dirty="0"/>
          </a:p>
        </p:txBody>
      </p:sp>
      <p:sp>
        <p:nvSpPr>
          <p:cNvPr id="7" name="Title 2"/>
          <p:cNvSpPr>
            <a:spLocks noGrp="1"/>
          </p:cNvSpPr>
          <p:nvPr>
            <p:ph type="title"/>
          </p:nvPr>
        </p:nvSpPr>
        <p:spPr>
          <a:xfrm>
            <a:off x="762000" y="1066800"/>
            <a:ext cx="7471913" cy="922338"/>
          </a:xfrm>
        </p:spPr>
        <p:txBody>
          <a:bodyPr/>
          <a:lstStyle/>
          <a:p>
            <a:r>
              <a:rPr lang="en-GB" sz="3200" b="1" dirty="0">
                <a:solidFill>
                  <a:srgbClr val="A00054"/>
                </a:solidFill>
                <a:ea typeface="Frutiga"/>
              </a:rPr>
              <a:t>What is covered in this presentation?</a:t>
            </a:r>
          </a:p>
        </p:txBody>
      </p:sp>
    </p:spTree>
    <p:custDataLst>
      <p:tags r:id="rId1"/>
    </p:custDataLst>
    <p:extLst>
      <p:ext uri="{BB962C8B-B14F-4D97-AF65-F5344CB8AC3E}">
        <p14:creationId xmlns:p14="http://schemas.microsoft.com/office/powerpoint/2010/main" val="36164652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p:cNvSpPr txBox="1"/>
          <p:nvPr/>
        </p:nvSpPr>
        <p:spPr>
          <a:xfrm>
            <a:off x="3888092" y="1942068"/>
            <a:ext cx="1384300" cy="1542739"/>
          </a:xfrm>
          <a:prstGeom prst="rect">
            <a:avLst/>
          </a:prstGeom>
          <a:noFill/>
        </p:spPr>
        <p:txBody>
          <a:bodyPr wrap="square" rtlCol="0">
            <a:spAutoFit/>
          </a:bodyPr>
          <a:lstStyle/>
          <a:p>
            <a:r>
              <a:rPr lang="en-GB" sz="1200" dirty="0">
                <a:solidFill>
                  <a:schemeClr val="bg1"/>
                </a:solidFill>
              </a:rPr>
              <a:t>Personal or professional development</a:t>
            </a:r>
          </a:p>
          <a:p>
            <a:endParaRPr lang="en-GB" sz="800" dirty="0">
              <a:solidFill>
                <a:schemeClr val="bg1"/>
              </a:solidFill>
            </a:endParaRPr>
          </a:p>
          <a:p>
            <a:r>
              <a:rPr lang="en-GB" sz="1200" dirty="0">
                <a:solidFill>
                  <a:schemeClr val="bg1"/>
                </a:solidFill>
              </a:rPr>
              <a:t>Direct patient care</a:t>
            </a:r>
          </a:p>
          <a:p>
            <a:endParaRPr lang="en-GB" sz="800" dirty="0">
              <a:solidFill>
                <a:schemeClr val="bg1"/>
              </a:solidFill>
            </a:endParaRPr>
          </a:p>
          <a:p>
            <a:r>
              <a:rPr lang="en-GB" sz="1200" dirty="0">
                <a:solidFill>
                  <a:schemeClr val="bg1"/>
                </a:solidFill>
              </a:rPr>
              <a:t>Publication </a:t>
            </a:r>
          </a:p>
          <a:p>
            <a:endParaRPr lang="en-GB" sz="800" dirty="0">
              <a:solidFill>
                <a:schemeClr val="bg1"/>
              </a:solidFill>
            </a:endParaRPr>
          </a:p>
          <a:p>
            <a:r>
              <a:rPr lang="en-GB" sz="1200" dirty="0">
                <a:solidFill>
                  <a:schemeClr val="bg1"/>
                </a:solidFill>
              </a:rPr>
              <a:t>Research</a:t>
            </a:r>
          </a:p>
        </p:txBody>
      </p:sp>
      <p:sp>
        <p:nvSpPr>
          <p:cNvPr id="32" name="Title 2"/>
          <p:cNvSpPr>
            <a:spLocks noGrp="1"/>
          </p:cNvSpPr>
          <p:nvPr>
            <p:ph type="title"/>
          </p:nvPr>
        </p:nvSpPr>
        <p:spPr>
          <a:xfrm>
            <a:off x="440268" y="1044258"/>
            <a:ext cx="7471913" cy="922338"/>
          </a:xfrm>
        </p:spPr>
        <p:txBody>
          <a:bodyPr/>
          <a:lstStyle/>
          <a:p>
            <a:r>
              <a:rPr lang="en-GB" altLang="en-US" sz="3200" b="1" dirty="0">
                <a:solidFill>
                  <a:srgbClr val="A00054"/>
                </a:solidFill>
                <a:ea typeface="Frutiga"/>
              </a:rPr>
              <a:t>The logic model</a:t>
            </a:r>
            <a:br>
              <a:rPr lang="en-GB" altLang="en-US" sz="3200" b="1" dirty="0">
                <a:solidFill>
                  <a:srgbClr val="A00054"/>
                </a:solidFill>
                <a:ea typeface="Frutiga"/>
              </a:rPr>
            </a:br>
            <a:endParaRPr lang="en-GB" sz="2000" dirty="0">
              <a:solidFill>
                <a:schemeClr val="tx1"/>
              </a:solidFill>
            </a:endParaRPr>
          </a:p>
        </p:txBody>
      </p:sp>
      <p:sp>
        <p:nvSpPr>
          <p:cNvPr id="2" name="TextBox 1"/>
          <p:cNvSpPr txBox="1"/>
          <p:nvPr/>
        </p:nvSpPr>
        <p:spPr>
          <a:xfrm>
            <a:off x="821803" y="1966596"/>
            <a:ext cx="7090378" cy="3416320"/>
          </a:xfrm>
          <a:prstGeom prst="rect">
            <a:avLst/>
          </a:prstGeom>
          <a:noFill/>
        </p:spPr>
        <p:txBody>
          <a:bodyPr wrap="square" rtlCol="0">
            <a:spAutoFit/>
          </a:bodyPr>
          <a:lstStyle/>
          <a:p>
            <a:r>
              <a:rPr lang="en-GB" dirty="0"/>
              <a:t>The logic model is another tool which can be used to demonstrate the longer term results of an impact evaluation of the contribution of librarians to the service.</a:t>
            </a:r>
          </a:p>
          <a:p>
            <a:endParaRPr lang="en-GB" dirty="0"/>
          </a:p>
          <a:p>
            <a:r>
              <a:rPr lang="en-GB" dirty="0"/>
              <a:t>From this you can gain a snap shot of the outcomes which are important to your organisation.</a:t>
            </a:r>
          </a:p>
          <a:p>
            <a:endParaRPr lang="en-GB" dirty="0"/>
          </a:p>
          <a:p>
            <a:r>
              <a:rPr lang="en-GB" dirty="0"/>
              <a:t>It considers the following:</a:t>
            </a:r>
          </a:p>
          <a:p>
            <a:endParaRPr lang="en-GB" dirty="0"/>
          </a:p>
          <a:p>
            <a:pPr marL="285750" indent="-285750">
              <a:buFont typeface="Arial" panose="020B0604020202020204" pitchFamily="34" charset="0"/>
              <a:buChar char="•"/>
            </a:pPr>
            <a:r>
              <a:rPr lang="en-GB" dirty="0"/>
              <a:t>What service does the library provide</a:t>
            </a:r>
          </a:p>
          <a:p>
            <a:pPr marL="285750" indent="-285750">
              <a:buFont typeface="Arial" panose="020B0604020202020204" pitchFamily="34" charset="0"/>
              <a:buChar char="•"/>
            </a:pPr>
            <a:r>
              <a:rPr lang="en-GB" dirty="0"/>
              <a:t>What output will the user develop as a result of this service</a:t>
            </a:r>
          </a:p>
          <a:p>
            <a:pPr marL="285750" indent="-285750">
              <a:buFont typeface="Arial" panose="020B0604020202020204" pitchFamily="34" charset="0"/>
              <a:buChar char="•"/>
            </a:pPr>
            <a:r>
              <a:rPr lang="en-GB" dirty="0"/>
              <a:t>What are the outcomes (short, medium and long term)</a:t>
            </a:r>
          </a:p>
        </p:txBody>
      </p:sp>
    </p:spTree>
    <p:custDataLst>
      <p:tags r:id="rId1"/>
    </p:custDataLst>
    <p:extLst>
      <p:ext uri="{BB962C8B-B14F-4D97-AF65-F5344CB8AC3E}">
        <p14:creationId xmlns:p14="http://schemas.microsoft.com/office/powerpoint/2010/main" val="1983589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609600" y="1187450"/>
            <a:ext cx="1384300" cy="622300"/>
            <a:chOff x="520700" y="1498600"/>
            <a:chExt cx="1384300" cy="622300"/>
          </a:xfrm>
        </p:grpSpPr>
        <p:sp>
          <p:nvSpPr>
            <p:cNvPr id="3" name="Rectangle 2"/>
            <p:cNvSpPr/>
            <p:nvPr/>
          </p:nvSpPr>
          <p:spPr>
            <a:xfrm>
              <a:off x="520700" y="1498600"/>
              <a:ext cx="1384300" cy="622300"/>
            </a:xfrm>
            <a:prstGeom prst="rect">
              <a:avLst/>
            </a:prstGeom>
            <a:gradFill>
              <a:gsLst>
                <a:gs pos="0">
                  <a:schemeClr val="accent2"/>
                </a:gs>
                <a:gs pos="100000">
                  <a:schemeClr val="accent2">
                    <a:lumMod val="60000"/>
                    <a:lumOff val="40000"/>
                  </a:schemeClr>
                </a:gs>
              </a:gsLst>
            </a:gra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 name="TextBox 3"/>
            <p:cNvSpPr txBox="1"/>
            <p:nvPr/>
          </p:nvSpPr>
          <p:spPr>
            <a:xfrm>
              <a:off x="850900" y="1625084"/>
              <a:ext cx="952500" cy="369332"/>
            </a:xfrm>
            <a:prstGeom prst="rect">
              <a:avLst/>
            </a:prstGeom>
            <a:noFill/>
          </p:spPr>
          <p:txBody>
            <a:bodyPr wrap="square" rtlCol="0">
              <a:spAutoFit/>
            </a:bodyPr>
            <a:lstStyle/>
            <a:p>
              <a:r>
                <a:rPr lang="en-GB" dirty="0">
                  <a:solidFill>
                    <a:schemeClr val="bg1"/>
                  </a:solidFill>
                </a:rPr>
                <a:t>Input</a:t>
              </a:r>
            </a:p>
          </p:txBody>
        </p:sp>
      </p:grpSp>
      <p:grpSp>
        <p:nvGrpSpPr>
          <p:cNvPr id="8" name="Group 7"/>
          <p:cNvGrpSpPr/>
          <p:nvPr/>
        </p:nvGrpSpPr>
        <p:grpSpPr>
          <a:xfrm>
            <a:off x="609600" y="1929884"/>
            <a:ext cx="1384300" cy="4075384"/>
            <a:chOff x="520700" y="1498600"/>
            <a:chExt cx="1384300" cy="622300"/>
          </a:xfrm>
        </p:grpSpPr>
        <p:sp>
          <p:nvSpPr>
            <p:cNvPr id="9" name="Rectangle 8"/>
            <p:cNvSpPr/>
            <p:nvPr/>
          </p:nvSpPr>
          <p:spPr>
            <a:xfrm>
              <a:off x="520700" y="1498600"/>
              <a:ext cx="1384300" cy="622300"/>
            </a:xfrm>
            <a:prstGeom prst="rect">
              <a:avLst/>
            </a:prstGeom>
            <a:gradFill>
              <a:gsLst>
                <a:gs pos="0">
                  <a:schemeClr val="accent2"/>
                </a:gs>
                <a:gs pos="100000">
                  <a:schemeClr val="accent2">
                    <a:lumMod val="60000"/>
                    <a:lumOff val="40000"/>
                  </a:schemeClr>
                </a:gs>
              </a:gsLst>
            </a:gra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0" name="TextBox 9"/>
            <p:cNvSpPr txBox="1"/>
            <p:nvPr/>
          </p:nvSpPr>
          <p:spPr>
            <a:xfrm>
              <a:off x="635000" y="1704896"/>
              <a:ext cx="1155700" cy="104854"/>
            </a:xfrm>
            <a:prstGeom prst="rect">
              <a:avLst/>
            </a:prstGeom>
            <a:noFill/>
          </p:spPr>
          <p:txBody>
            <a:bodyPr wrap="square" rtlCol="0">
              <a:spAutoFit/>
            </a:bodyPr>
            <a:lstStyle/>
            <a:p>
              <a:r>
                <a:rPr lang="en-GB" dirty="0">
                  <a:solidFill>
                    <a:schemeClr val="bg1"/>
                  </a:solidFill>
                </a:rPr>
                <a:t>Outreach</a:t>
              </a:r>
            </a:p>
            <a:p>
              <a:r>
                <a:rPr lang="en-GB" dirty="0">
                  <a:solidFill>
                    <a:schemeClr val="bg1"/>
                  </a:solidFill>
                </a:rPr>
                <a:t>Service</a:t>
              </a:r>
            </a:p>
          </p:txBody>
        </p:sp>
      </p:grpSp>
      <p:grpSp>
        <p:nvGrpSpPr>
          <p:cNvPr id="11" name="Group 10"/>
          <p:cNvGrpSpPr/>
          <p:nvPr/>
        </p:nvGrpSpPr>
        <p:grpSpPr>
          <a:xfrm>
            <a:off x="2209800" y="1187450"/>
            <a:ext cx="1384300" cy="622300"/>
            <a:chOff x="520700" y="1498600"/>
            <a:chExt cx="1384300" cy="622300"/>
          </a:xfrm>
        </p:grpSpPr>
        <p:sp>
          <p:nvSpPr>
            <p:cNvPr id="12" name="Rectangle 11"/>
            <p:cNvSpPr/>
            <p:nvPr/>
          </p:nvSpPr>
          <p:spPr>
            <a:xfrm>
              <a:off x="520700" y="1498600"/>
              <a:ext cx="1384300" cy="622300"/>
            </a:xfrm>
            <a:prstGeom prst="rect">
              <a:avLst/>
            </a:prstGeom>
            <a:gradFill>
              <a:gsLst>
                <a:gs pos="0">
                  <a:schemeClr val="accent2"/>
                </a:gs>
                <a:gs pos="100000">
                  <a:schemeClr val="accent2">
                    <a:lumMod val="60000"/>
                    <a:lumOff val="40000"/>
                  </a:schemeClr>
                </a:gs>
              </a:gsLst>
            </a:gra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3" name="TextBox 12"/>
            <p:cNvSpPr txBox="1"/>
            <p:nvPr/>
          </p:nvSpPr>
          <p:spPr>
            <a:xfrm>
              <a:off x="736600" y="1605518"/>
              <a:ext cx="952500" cy="369332"/>
            </a:xfrm>
            <a:prstGeom prst="rect">
              <a:avLst/>
            </a:prstGeom>
            <a:noFill/>
          </p:spPr>
          <p:txBody>
            <a:bodyPr wrap="square" rtlCol="0">
              <a:spAutoFit/>
            </a:bodyPr>
            <a:lstStyle/>
            <a:p>
              <a:r>
                <a:rPr lang="en-GB" dirty="0">
                  <a:solidFill>
                    <a:schemeClr val="bg1"/>
                  </a:solidFill>
                </a:rPr>
                <a:t>Activity</a:t>
              </a:r>
            </a:p>
          </p:txBody>
        </p:sp>
      </p:grpSp>
      <p:grpSp>
        <p:nvGrpSpPr>
          <p:cNvPr id="14" name="Group 13"/>
          <p:cNvGrpSpPr/>
          <p:nvPr/>
        </p:nvGrpSpPr>
        <p:grpSpPr>
          <a:xfrm>
            <a:off x="2209800" y="1936234"/>
            <a:ext cx="1384300" cy="4069034"/>
            <a:chOff x="520700" y="1498600"/>
            <a:chExt cx="1384300" cy="622300"/>
          </a:xfrm>
        </p:grpSpPr>
        <p:sp>
          <p:nvSpPr>
            <p:cNvPr id="15" name="Rectangle 14"/>
            <p:cNvSpPr/>
            <p:nvPr/>
          </p:nvSpPr>
          <p:spPr>
            <a:xfrm>
              <a:off x="520700" y="1498600"/>
              <a:ext cx="1384300" cy="622300"/>
            </a:xfrm>
            <a:prstGeom prst="rect">
              <a:avLst/>
            </a:prstGeom>
            <a:gradFill>
              <a:gsLst>
                <a:gs pos="0">
                  <a:schemeClr val="accent2"/>
                </a:gs>
                <a:gs pos="100000">
                  <a:schemeClr val="accent2">
                    <a:lumMod val="60000"/>
                    <a:lumOff val="40000"/>
                  </a:schemeClr>
                </a:gs>
              </a:gsLst>
            </a:gra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6" name="TextBox 15"/>
            <p:cNvSpPr txBox="1"/>
            <p:nvPr/>
          </p:nvSpPr>
          <p:spPr>
            <a:xfrm>
              <a:off x="520700" y="1561564"/>
              <a:ext cx="1384300" cy="494312"/>
            </a:xfrm>
            <a:prstGeom prst="rect">
              <a:avLst/>
            </a:prstGeom>
            <a:noFill/>
          </p:spPr>
          <p:txBody>
            <a:bodyPr wrap="square" rtlCol="0">
              <a:spAutoFit/>
            </a:bodyPr>
            <a:lstStyle/>
            <a:p>
              <a:r>
                <a:rPr lang="en-GB" sz="1200" dirty="0">
                  <a:solidFill>
                    <a:schemeClr val="bg1"/>
                  </a:solidFill>
                </a:rPr>
                <a:t>Current awareness or alerts</a:t>
              </a:r>
            </a:p>
            <a:p>
              <a:endParaRPr lang="en-GB" sz="1200" dirty="0">
                <a:solidFill>
                  <a:schemeClr val="bg1"/>
                </a:solidFill>
              </a:endParaRPr>
            </a:p>
            <a:p>
              <a:r>
                <a:rPr lang="en-GB" sz="1200" dirty="0">
                  <a:solidFill>
                    <a:schemeClr val="bg1"/>
                  </a:solidFill>
                </a:rPr>
                <a:t>Literature search or evidence search</a:t>
              </a:r>
            </a:p>
            <a:p>
              <a:endParaRPr lang="en-GB" sz="1200" dirty="0">
                <a:solidFill>
                  <a:schemeClr val="bg1"/>
                </a:solidFill>
              </a:endParaRPr>
            </a:p>
            <a:p>
              <a:r>
                <a:rPr lang="en-GB" sz="1200" dirty="0">
                  <a:solidFill>
                    <a:schemeClr val="bg1"/>
                  </a:solidFill>
                </a:rPr>
                <a:t>Training or learning</a:t>
              </a:r>
            </a:p>
            <a:p>
              <a:endParaRPr lang="en-GB" sz="1200" dirty="0">
                <a:solidFill>
                  <a:schemeClr val="bg1"/>
                </a:solidFill>
              </a:endParaRPr>
            </a:p>
            <a:p>
              <a:r>
                <a:rPr lang="en-GB" sz="1200" dirty="0">
                  <a:solidFill>
                    <a:schemeClr val="bg1"/>
                  </a:solidFill>
                </a:rPr>
                <a:t>Supply of an article, book or document</a:t>
              </a:r>
            </a:p>
            <a:p>
              <a:endParaRPr lang="en-GB" sz="1200" dirty="0">
                <a:solidFill>
                  <a:schemeClr val="bg1"/>
                </a:solidFill>
              </a:endParaRPr>
            </a:p>
            <a:p>
              <a:r>
                <a:rPr lang="en-GB" sz="1200" dirty="0">
                  <a:solidFill>
                    <a:schemeClr val="bg1"/>
                  </a:solidFill>
                </a:rPr>
                <a:t>Journal club</a:t>
              </a:r>
            </a:p>
          </p:txBody>
        </p:sp>
      </p:grpSp>
      <p:grpSp>
        <p:nvGrpSpPr>
          <p:cNvPr id="17" name="Group 16"/>
          <p:cNvGrpSpPr/>
          <p:nvPr/>
        </p:nvGrpSpPr>
        <p:grpSpPr>
          <a:xfrm>
            <a:off x="3810000" y="1193800"/>
            <a:ext cx="1384300" cy="622300"/>
            <a:chOff x="520700" y="1498600"/>
            <a:chExt cx="1384300" cy="622300"/>
          </a:xfrm>
        </p:grpSpPr>
        <p:sp>
          <p:nvSpPr>
            <p:cNvPr id="18" name="Rectangle 17"/>
            <p:cNvSpPr/>
            <p:nvPr/>
          </p:nvSpPr>
          <p:spPr>
            <a:xfrm>
              <a:off x="520700" y="1498600"/>
              <a:ext cx="1384300" cy="622300"/>
            </a:xfrm>
            <a:prstGeom prst="rect">
              <a:avLst/>
            </a:prstGeom>
            <a:gradFill>
              <a:gsLst>
                <a:gs pos="0">
                  <a:schemeClr val="accent2"/>
                </a:gs>
                <a:gs pos="100000">
                  <a:schemeClr val="accent2">
                    <a:lumMod val="60000"/>
                    <a:lumOff val="40000"/>
                  </a:schemeClr>
                </a:gs>
              </a:gsLst>
            </a:gra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19" name="TextBox 18"/>
            <p:cNvSpPr txBox="1"/>
            <p:nvPr/>
          </p:nvSpPr>
          <p:spPr>
            <a:xfrm>
              <a:off x="736600" y="1605518"/>
              <a:ext cx="952500" cy="369332"/>
            </a:xfrm>
            <a:prstGeom prst="rect">
              <a:avLst/>
            </a:prstGeom>
            <a:noFill/>
          </p:spPr>
          <p:txBody>
            <a:bodyPr wrap="square" rtlCol="0">
              <a:spAutoFit/>
            </a:bodyPr>
            <a:lstStyle/>
            <a:p>
              <a:r>
                <a:rPr lang="en-GB" dirty="0">
                  <a:solidFill>
                    <a:schemeClr val="bg1"/>
                  </a:solidFill>
                </a:rPr>
                <a:t>Output</a:t>
              </a:r>
            </a:p>
          </p:txBody>
        </p:sp>
      </p:grpSp>
      <p:grpSp>
        <p:nvGrpSpPr>
          <p:cNvPr id="24" name="Group 23"/>
          <p:cNvGrpSpPr/>
          <p:nvPr/>
        </p:nvGrpSpPr>
        <p:grpSpPr>
          <a:xfrm>
            <a:off x="3810000" y="1942068"/>
            <a:ext cx="1462392" cy="1754326"/>
            <a:chOff x="5588674" y="1942068"/>
            <a:chExt cx="1462392" cy="3835916"/>
          </a:xfrm>
        </p:grpSpPr>
        <p:sp>
          <p:nvSpPr>
            <p:cNvPr id="22" name="Rectangle 21"/>
            <p:cNvSpPr/>
            <p:nvPr/>
          </p:nvSpPr>
          <p:spPr>
            <a:xfrm>
              <a:off x="5588674" y="1942068"/>
              <a:ext cx="1384300" cy="3835916"/>
            </a:xfrm>
            <a:prstGeom prst="rect">
              <a:avLst/>
            </a:prstGeom>
            <a:gradFill>
              <a:gsLst>
                <a:gs pos="0">
                  <a:schemeClr val="accent2"/>
                </a:gs>
                <a:gs pos="100000">
                  <a:schemeClr val="accent2">
                    <a:lumMod val="60000"/>
                    <a:lumOff val="40000"/>
                  </a:schemeClr>
                </a:gs>
              </a:gsLst>
            </a:gra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3" name="TextBox 22"/>
            <p:cNvSpPr txBox="1"/>
            <p:nvPr/>
          </p:nvSpPr>
          <p:spPr>
            <a:xfrm>
              <a:off x="5666766" y="1942068"/>
              <a:ext cx="1384300" cy="3373271"/>
            </a:xfrm>
            <a:prstGeom prst="rect">
              <a:avLst/>
            </a:prstGeom>
            <a:noFill/>
          </p:spPr>
          <p:txBody>
            <a:bodyPr wrap="square" rtlCol="0">
              <a:spAutoFit/>
            </a:bodyPr>
            <a:lstStyle/>
            <a:p>
              <a:r>
                <a:rPr lang="en-GB" sz="1200" dirty="0">
                  <a:solidFill>
                    <a:schemeClr val="bg1"/>
                  </a:solidFill>
                </a:rPr>
                <a:t>Personal or professional development</a:t>
              </a:r>
            </a:p>
            <a:p>
              <a:endParaRPr lang="en-GB" sz="800" dirty="0">
                <a:solidFill>
                  <a:schemeClr val="bg1"/>
                </a:solidFill>
              </a:endParaRPr>
            </a:p>
            <a:p>
              <a:r>
                <a:rPr lang="en-GB" sz="1200" dirty="0">
                  <a:solidFill>
                    <a:schemeClr val="bg1"/>
                  </a:solidFill>
                </a:rPr>
                <a:t>Direct patient care</a:t>
              </a:r>
            </a:p>
            <a:p>
              <a:endParaRPr lang="en-GB" sz="800" dirty="0">
                <a:solidFill>
                  <a:schemeClr val="bg1"/>
                </a:solidFill>
              </a:endParaRPr>
            </a:p>
            <a:p>
              <a:r>
                <a:rPr lang="en-GB" sz="1200" dirty="0">
                  <a:solidFill>
                    <a:schemeClr val="bg1"/>
                  </a:solidFill>
                </a:rPr>
                <a:t>Publication </a:t>
              </a:r>
            </a:p>
            <a:p>
              <a:endParaRPr lang="en-GB" sz="800" dirty="0">
                <a:solidFill>
                  <a:schemeClr val="bg1"/>
                </a:solidFill>
              </a:endParaRPr>
            </a:p>
            <a:p>
              <a:r>
                <a:rPr lang="en-GB" sz="1200" dirty="0">
                  <a:solidFill>
                    <a:schemeClr val="bg1"/>
                  </a:solidFill>
                </a:rPr>
                <a:t>Research</a:t>
              </a:r>
            </a:p>
          </p:txBody>
        </p:sp>
      </p:grpSp>
      <p:grpSp>
        <p:nvGrpSpPr>
          <p:cNvPr id="25" name="Group 24"/>
          <p:cNvGrpSpPr/>
          <p:nvPr/>
        </p:nvGrpSpPr>
        <p:grpSpPr>
          <a:xfrm>
            <a:off x="3810000" y="3819862"/>
            <a:ext cx="1462392" cy="2326422"/>
            <a:chOff x="5588674" y="1942068"/>
            <a:chExt cx="1462392" cy="4083434"/>
          </a:xfrm>
        </p:grpSpPr>
        <p:sp>
          <p:nvSpPr>
            <p:cNvPr id="26" name="Rectangle 25"/>
            <p:cNvSpPr/>
            <p:nvPr/>
          </p:nvSpPr>
          <p:spPr>
            <a:xfrm>
              <a:off x="5588674" y="1942068"/>
              <a:ext cx="1384300" cy="3835916"/>
            </a:xfrm>
            <a:prstGeom prst="rect">
              <a:avLst/>
            </a:prstGeom>
            <a:gradFill>
              <a:gsLst>
                <a:gs pos="0">
                  <a:schemeClr val="accent2"/>
                </a:gs>
                <a:gs pos="100000">
                  <a:schemeClr val="accent2">
                    <a:lumMod val="60000"/>
                    <a:lumOff val="40000"/>
                  </a:schemeClr>
                </a:gs>
              </a:gsLst>
            </a:gra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27" name="TextBox 26"/>
            <p:cNvSpPr txBox="1"/>
            <p:nvPr/>
          </p:nvSpPr>
          <p:spPr>
            <a:xfrm>
              <a:off x="5666766" y="1942068"/>
              <a:ext cx="1384300" cy="4083434"/>
            </a:xfrm>
            <a:prstGeom prst="rect">
              <a:avLst/>
            </a:prstGeom>
            <a:noFill/>
          </p:spPr>
          <p:txBody>
            <a:bodyPr wrap="square" rtlCol="0">
              <a:spAutoFit/>
            </a:bodyPr>
            <a:lstStyle/>
            <a:p>
              <a:r>
                <a:rPr lang="en-GB" sz="1200" dirty="0">
                  <a:solidFill>
                    <a:schemeClr val="bg1"/>
                  </a:solidFill>
                </a:rPr>
                <a:t>Sharing information or advising colleagues</a:t>
              </a:r>
            </a:p>
            <a:p>
              <a:endParaRPr lang="en-GB" sz="1200" dirty="0">
                <a:solidFill>
                  <a:schemeClr val="bg1"/>
                </a:solidFill>
              </a:endParaRPr>
            </a:p>
            <a:p>
              <a:r>
                <a:rPr lang="en-GB" sz="1200" dirty="0">
                  <a:solidFill>
                    <a:schemeClr val="bg1"/>
                  </a:solidFill>
                </a:rPr>
                <a:t>Developing guidelines, pathways or polices</a:t>
              </a:r>
            </a:p>
            <a:p>
              <a:endParaRPr lang="en-GB" sz="1200" dirty="0">
                <a:solidFill>
                  <a:schemeClr val="bg1"/>
                </a:solidFill>
              </a:endParaRPr>
            </a:p>
            <a:p>
              <a:r>
                <a:rPr lang="en-GB" sz="1200" dirty="0">
                  <a:solidFill>
                    <a:schemeClr val="bg1"/>
                  </a:solidFill>
                </a:rPr>
                <a:t>Audit</a:t>
              </a:r>
            </a:p>
          </p:txBody>
        </p:sp>
      </p:grpSp>
      <p:grpSp>
        <p:nvGrpSpPr>
          <p:cNvPr id="28" name="Group 27"/>
          <p:cNvGrpSpPr/>
          <p:nvPr/>
        </p:nvGrpSpPr>
        <p:grpSpPr>
          <a:xfrm>
            <a:off x="5410200" y="1193800"/>
            <a:ext cx="3225800" cy="622300"/>
            <a:chOff x="520700" y="1498600"/>
            <a:chExt cx="1384300" cy="622300"/>
          </a:xfrm>
        </p:grpSpPr>
        <p:sp>
          <p:nvSpPr>
            <p:cNvPr id="29" name="Rectangle 28"/>
            <p:cNvSpPr/>
            <p:nvPr/>
          </p:nvSpPr>
          <p:spPr>
            <a:xfrm>
              <a:off x="520700" y="1498600"/>
              <a:ext cx="1384300" cy="622300"/>
            </a:xfrm>
            <a:prstGeom prst="rect">
              <a:avLst/>
            </a:prstGeom>
            <a:gradFill>
              <a:gsLst>
                <a:gs pos="0">
                  <a:schemeClr val="accent2"/>
                </a:gs>
                <a:gs pos="100000">
                  <a:schemeClr val="accent2">
                    <a:lumMod val="60000"/>
                    <a:lumOff val="40000"/>
                  </a:schemeClr>
                </a:gs>
              </a:gsLst>
            </a:gra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0" name="TextBox 29"/>
            <p:cNvSpPr txBox="1"/>
            <p:nvPr/>
          </p:nvSpPr>
          <p:spPr>
            <a:xfrm>
              <a:off x="662400" y="1504315"/>
              <a:ext cx="1090000" cy="615553"/>
            </a:xfrm>
            <a:prstGeom prst="rect">
              <a:avLst/>
            </a:prstGeom>
            <a:noFill/>
          </p:spPr>
          <p:txBody>
            <a:bodyPr wrap="square" rtlCol="0">
              <a:spAutoFit/>
            </a:bodyPr>
            <a:lstStyle/>
            <a:p>
              <a:pPr algn="ctr"/>
              <a:r>
                <a:rPr lang="en-GB" sz="1600" b="1" dirty="0">
                  <a:solidFill>
                    <a:schemeClr val="bg1"/>
                  </a:solidFill>
                </a:rPr>
                <a:t>Outcomes</a:t>
              </a:r>
            </a:p>
            <a:p>
              <a:pPr algn="ctr"/>
              <a:r>
                <a:rPr lang="en-GB" sz="1600" b="1" dirty="0">
                  <a:solidFill>
                    <a:schemeClr val="bg1"/>
                  </a:solidFill>
                </a:rPr>
                <a:t>(short, medium, long</a:t>
              </a:r>
              <a:r>
                <a:rPr lang="en-GB" b="1" dirty="0">
                  <a:solidFill>
                    <a:schemeClr val="bg1"/>
                  </a:solidFill>
                </a:rPr>
                <a:t>)</a:t>
              </a:r>
            </a:p>
          </p:txBody>
        </p:sp>
      </p:grpSp>
      <p:grpSp>
        <p:nvGrpSpPr>
          <p:cNvPr id="37" name="Group 36"/>
          <p:cNvGrpSpPr/>
          <p:nvPr/>
        </p:nvGrpSpPr>
        <p:grpSpPr>
          <a:xfrm>
            <a:off x="5406417" y="1942068"/>
            <a:ext cx="3247682" cy="2185406"/>
            <a:chOff x="5588674" y="1942068"/>
            <a:chExt cx="1384300" cy="3835916"/>
          </a:xfrm>
        </p:grpSpPr>
        <p:sp>
          <p:nvSpPr>
            <p:cNvPr id="38" name="Rectangle 37"/>
            <p:cNvSpPr/>
            <p:nvPr/>
          </p:nvSpPr>
          <p:spPr>
            <a:xfrm>
              <a:off x="5588674" y="1942068"/>
              <a:ext cx="1384300" cy="3835916"/>
            </a:xfrm>
            <a:prstGeom prst="rect">
              <a:avLst/>
            </a:prstGeom>
            <a:gradFill>
              <a:gsLst>
                <a:gs pos="0">
                  <a:schemeClr val="accent2"/>
                </a:gs>
                <a:gs pos="100000">
                  <a:schemeClr val="accent2">
                    <a:lumMod val="60000"/>
                    <a:lumOff val="40000"/>
                  </a:schemeClr>
                </a:gs>
              </a:gsLst>
            </a:gra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39" name="TextBox 38"/>
            <p:cNvSpPr txBox="1"/>
            <p:nvPr/>
          </p:nvSpPr>
          <p:spPr>
            <a:xfrm>
              <a:off x="5666766" y="2085864"/>
              <a:ext cx="1244361" cy="3403400"/>
            </a:xfrm>
            <a:prstGeom prst="rect">
              <a:avLst/>
            </a:prstGeom>
            <a:noFill/>
          </p:spPr>
          <p:txBody>
            <a:bodyPr wrap="square" rtlCol="0">
              <a:spAutoFit/>
            </a:bodyPr>
            <a:lstStyle/>
            <a:p>
              <a:pPr algn="ctr"/>
              <a:r>
                <a:rPr lang="en-GB" sz="1200" b="1" dirty="0">
                  <a:solidFill>
                    <a:schemeClr val="bg1"/>
                  </a:solidFill>
                </a:rPr>
                <a:t>Individuals</a:t>
              </a:r>
            </a:p>
            <a:p>
              <a:endParaRPr lang="en-GB" sz="1200" dirty="0">
                <a:solidFill>
                  <a:schemeClr val="bg1"/>
                </a:solidFill>
              </a:endParaRPr>
            </a:p>
            <a:p>
              <a:r>
                <a:rPr lang="en-GB" sz="1200" dirty="0">
                  <a:solidFill>
                    <a:schemeClr val="bg1"/>
                  </a:solidFill>
                </a:rPr>
                <a:t>Contributed to personal or professional development</a:t>
              </a:r>
            </a:p>
            <a:p>
              <a:endParaRPr lang="en-GB" sz="1200" dirty="0">
                <a:solidFill>
                  <a:schemeClr val="bg1"/>
                </a:solidFill>
              </a:endParaRPr>
            </a:p>
            <a:p>
              <a:r>
                <a:rPr lang="en-GB" sz="1200" dirty="0">
                  <a:solidFill>
                    <a:schemeClr val="bg1"/>
                  </a:solidFill>
                </a:rPr>
                <a:t>More informed decision making</a:t>
              </a:r>
            </a:p>
            <a:p>
              <a:endParaRPr lang="en-GB" sz="1200" dirty="0">
                <a:solidFill>
                  <a:schemeClr val="bg1"/>
                </a:solidFill>
              </a:endParaRPr>
            </a:p>
            <a:p>
              <a:r>
                <a:rPr lang="en-GB" sz="1200" dirty="0">
                  <a:solidFill>
                    <a:schemeClr val="bg1"/>
                  </a:solidFill>
                </a:rPr>
                <a:t>Improved quality of patient care</a:t>
              </a:r>
            </a:p>
            <a:p>
              <a:endParaRPr lang="en-GB" sz="1200" dirty="0">
                <a:solidFill>
                  <a:schemeClr val="bg1"/>
                </a:solidFill>
              </a:endParaRPr>
            </a:p>
            <a:p>
              <a:r>
                <a:rPr lang="en-GB" sz="1200" dirty="0">
                  <a:solidFill>
                    <a:schemeClr val="bg1"/>
                  </a:solidFill>
                </a:rPr>
                <a:t>Facilitated collaborative working</a:t>
              </a:r>
            </a:p>
          </p:txBody>
        </p:sp>
      </p:grpSp>
      <p:grpSp>
        <p:nvGrpSpPr>
          <p:cNvPr id="40" name="Group 39"/>
          <p:cNvGrpSpPr/>
          <p:nvPr/>
        </p:nvGrpSpPr>
        <p:grpSpPr>
          <a:xfrm>
            <a:off x="5406417" y="4209398"/>
            <a:ext cx="3247682" cy="2006313"/>
            <a:chOff x="5588674" y="1942068"/>
            <a:chExt cx="1384300" cy="4285414"/>
          </a:xfrm>
        </p:grpSpPr>
        <p:sp>
          <p:nvSpPr>
            <p:cNvPr id="41" name="Rectangle 40"/>
            <p:cNvSpPr/>
            <p:nvPr/>
          </p:nvSpPr>
          <p:spPr>
            <a:xfrm>
              <a:off x="5588674" y="1942068"/>
              <a:ext cx="1384300" cy="3835916"/>
            </a:xfrm>
            <a:prstGeom prst="rect">
              <a:avLst/>
            </a:prstGeom>
            <a:gradFill>
              <a:gsLst>
                <a:gs pos="0">
                  <a:schemeClr val="accent2"/>
                </a:gs>
                <a:gs pos="100000">
                  <a:schemeClr val="accent2">
                    <a:lumMod val="60000"/>
                    <a:lumOff val="40000"/>
                  </a:schemeClr>
                </a:gs>
              </a:gsLst>
            </a:gradFill>
            <a:ln>
              <a:solidFill>
                <a:schemeClr val="accent2">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2" name="TextBox 41"/>
            <p:cNvSpPr txBox="1"/>
            <p:nvPr/>
          </p:nvSpPr>
          <p:spPr>
            <a:xfrm>
              <a:off x="5666766" y="2085863"/>
              <a:ext cx="1244361" cy="4141619"/>
            </a:xfrm>
            <a:prstGeom prst="rect">
              <a:avLst/>
            </a:prstGeom>
            <a:noFill/>
          </p:spPr>
          <p:txBody>
            <a:bodyPr wrap="square" rtlCol="0">
              <a:spAutoFit/>
            </a:bodyPr>
            <a:lstStyle/>
            <a:p>
              <a:pPr algn="ctr"/>
              <a:r>
                <a:rPr lang="en-GB" sz="1200" b="1" dirty="0">
                  <a:solidFill>
                    <a:schemeClr val="bg1"/>
                  </a:solidFill>
                </a:rPr>
                <a:t>Service or Organisation</a:t>
              </a:r>
            </a:p>
            <a:p>
              <a:endParaRPr lang="en-GB" sz="1200" dirty="0">
                <a:solidFill>
                  <a:schemeClr val="bg1"/>
                </a:solidFill>
              </a:endParaRPr>
            </a:p>
            <a:p>
              <a:r>
                <a:rPr lang="en-GB" sz="1200" dirty="0">
                  <a:solidFill>
                    <a:schemeClr val="bg1"/>
                  </a:solidFill>
                </a:rPr>
                <a:t>Reduced risk or improved safety</a:t>
              </a:r>
            </a:p>
            <a:p>
              <a:endParaRPr lang="en-GB" sz="1200" dirty="0">
                <a:solidFill>
                  <a:schemeClr val="bg1"/>
                </a:solidFill>
              </a:endParaRPr>
            </a:p>
            <a:p>
              <a:r>
                <a:rPr lang="en-GB" sz="1200" dirty="0">
                  <a:solidFill>
                    <a:schemeClr val="bg1"/>
                  </a:solidFill>
                </a:rPr>
                <a:t>Changed service development or delivery</a:t>
              </a:r>
            </a:p>
            <a:p>
              <a:endParaRPr lang="en-GB" sz="1200" dirty="0">
                <a:solidFill>
                  <a:schemeClr val="bg1"/>
                </a:solidFill>
              </a:endParaRPr>
            </a:p>
            <a:p>
              <a:r>
                <a:rPr lang="en-GB" sz="1200" dirty="0">
                  <a:solidFill>
                    <a:schemeClr val="bg1"/>
                  </a:solidFill>
                </a:rPr>
                <a:t>Saved money or contribute to financial effectiveness</a:t>
              </a:r>
            </a:p>
            <a:p>
              <a:endParaRPr lang="en-GB" sz="1200" dirty="0">
                <a:solidFill>
                  <a:schemeClr val="bg1"/>
                </a:solidFill>
              </a:endParaRPr>
            </a:p>
          </p:txBody>
        </p:sp>
      </p:grpSp>
    </p:spTree>
    <p:custDataLst>
      <p:tags r:id="rId1"/>
    </p:custDataLst>
    <p:extLst>
      <p:ext uri="{BB962C8B-B14F-4D97-AF65-F5344CB8AC3E}">
        <p14:creationId xmlns:p14="http://schemas.microsoft.com/office/powerpoint/2010/main" val="10729550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40268" y="1044258"/>
            <a:ext cx="7471913" cy="922338"/>
          </a:xfrm>
        </p:spPr>
        <p:txBody>
          <a:bodyPr/>
          <a:lstStyle/>
          <a:p>
            <a:r>
              <a:rPr lang="en-GB" altLang="en-US" sz="3200" b="1" dirty="0">
                <a:solidFill>
                  <a:srgbClr val="A00054"/>
                </a:solidFill>
                <a:ea typeface="Frutiga"/>
              </a:rPr>
              <a:t>You have the evidence -  now what?</a:t>
            </a:r>
            <a:br>
              <a:rPr lang="en-GB" altLang="en-US" sz="3200" b="1" dirty="0">
                <a:solidFill>
                  <a:srgbClr val="A00054"/>
                </a:solidFill>
                <a:ea typeface="Frutiga"/>
              </a:rPr>
            </a:br>
            <a:endParaRPr lang="en-GB" sz="2000" dirty="0">
              <a:solidFill>
                <a:schemeClr val="tx1"/>
              </a:solidFill>
            </a:endParaRPr>
          </a:p>
        </p:txBody>
      </p:sp>
      <p:pic>
        <p:nvPicPr>
          <p:cNvPr id="2" name="Picture 1"/>
          <p:cNvPicPr>
            <a:picLocks noChangeAspect="1"/>
          </p:cNvPicPr>
          <p:nvPr/>
        </p:nvPicPr>
        <p:blipFill>
          <a:blip r:embed="rId4"/>
          <a:stretch>
            <a:fillRect/>
          </a:stretch>
        </p:blipFill>
        <p:spPr>
          <a:xfrm>
            <a:off x="440268" y="1894113"/>
            <a:ext cx="3294063" cy="4235224"/>
          </a:xfrm>
          <a:prstGeom prst="rect">
            <a:avLst/>
          </a:prstGeom>
        </p:spPr>
      </p:pic>
      <p:pic>
        <p:nvPicPr>
          <p:cNvPr id="4" name="Picture 3"/>
          <p:cNvPicPr>
            <a:picLocks noChangeAspect="1"/>
          </p:cNvPicPr>
          <p:nvPr/>
        </p:nvPicPr>
        <p:blipFill>
          <a:blip r:embed="rId5"/>
          <a:stretch>
            <a:fillRect/>
          </a:stretch>
        </p:blipFill>
        <p:spPr>
          <a:xfrm>
            <a:off x="4176224" y="2193362"/>
            <a:ext cx="4495800" cy="1571625"/>
          </a:xfrm>
          <a:prstGeom prst="rect">
            <a:avLst/>
          </a:prstGeom>
        </p:spPr>
      </p:pic>
      <p:sp>
        <p:nvSpPr>
          <p:cNvPr id="5" name="TextBox 4"/>
          <p:cNvSpPr txBox="1"/>
          <p:nvPr/>
        </p:nvSpPr>
        <p:spPr>
          <a:xfrm>
            <a:off x="3889095" y="3764987"/>
            <a:ext cx="5254905" cy="1477328"/>
          </a:xfrm>
          <a:prstGeom prst="rect">
            <a:avLst/>
          </a:prstGeom>
          <a:noFill/>
        </p:spPr>
        <p:txBody>
          <a:bodyPr wrap="square" rtlCol="0">
            <a:spAutoFit/>
          </a:bodyPr>
          <a:lstStyle/>
          <a:p>
            <a:r>
              <a:rPr lang="en-GB" dirty="0"/>
              <a:t>Use the impact to raise the profile of your service!</a:t>
            </a:r>
          </a:p>
          <a:p>
            <a:r>
              <a:rPr lang="en-GB" dirty="0"/>
              <a:t>  </a:t>
            </a:r>
          </a:p>
          <a:p>
            <a:r>
              <a:rPr lang="en-GB" dirty="0"/>
              <a:t>Why not add to: </a:t>
            </a:r>
            <a:r>
              <a:rPr lang="en-GB" i="1" dirty="0"/>
              <a:t>annual reports, committee meetings, promotional conversations, social media</a:t>
            </a:r>
          </a:p>
        </p:txBody>
      </p:sp>
      <p:sp>
        <p:nvSpPr>
          <p:cNvPr id="6" name="TextBox 5"/>
          <p:cNvSpPr txBox="1"/>
          <p:nvPr/>
        </p:nvSpPr>
        <p:spPr>
          <a:xfrm>
            <a:off x="3889095" y="5426981"/>
            <a:ext cx="5254905" cy="369332"/>
          </a:xfrm>
          <a:prstGeom prst="rect">
            <a:avLst/>
          </a:prstGeom>
          <a:noFill/>
        </p:spPr>
        <p:txBody>
          <a:bodyPr wrap="square" rtlCol="0">
            <a:spAutoFit/>
          </a:bodyPr>
          <a:lstStyle/>
          <a:p>
            <a:r>
              <a:rPr lang="en-GB" dirty="0"/>
              <a:t>Align to your organisational needs!</a:t>
            </a:r>
            <a:endParaRPr lang="en-GB" i="1" dirty="0"/>
          </a:p>
        </p:txBody>
      </p:sp>
      <p:sp>
        <p:nvSpPr>
          <p:cNvPr id="7" name="Rectangle 6"/>
          <p:cNvSpPr/>
          <p:nvPr/>
        </p:nvSpPr>
        <p:spPr>
          <a:xfrm>
            <a:off x="337040" y="6317426"/>
            <a:ext cx="3621504" cy="369332"/>
          </a:xfrm>
          <a:prstGeom prst="rect">
            <a:avLst/>
          </a:prstGeom>
        </p:spPr>
        <p:txBody>
          <a:bodyPr wrap="none">
            <a:spAutoFit/>
          </a:bodyPr>
          <a:lstStyle/>
          <a:p>
            <a:r>
              <a:rPr lang="en-GB" dirty="0">
                <a:hlinkClick r:id="rId6"/>
              </a:rPr>
              <a:t>https://maptoolkit.wordpress.com</a:t>
            </a:r>
            <a:r>
              <a:rPr lang="en-GB" dirty="0"/>
              <a:t> </a:t>
            </a:r>
          </a:p>
        </p:txBody>
      </p:sp>
    </p:spTree>
    <p:custDataLst>
      <p:tags r:id="rId1"/>
    </p:custDataLst>
    <p:extLst>
      <p:ext uri="{BB962C8B-B14F-4D97-AF65-F5344CB8AC3E}">
        <p14:creationId xmlns:p14="http://schemas.microsoft.com/office/powerpoint/2010/main" val="23035533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1277299" y="1316737"/>
            <a:ext cx="7387870" cy="4863274"/>
          </a:xfrm>
          <a:prstGeom prst="rect">
            <a:avLst/>
          </a:prstGeom>
        </p:spPr>
      </p:pic>
      <p:sp>
        <p:nvSpPr>
          <p:cNvPr id="3" name="TextBox 2"/>
          <p:cNvSpPr txBox="1"/>
          <p:nvPr/>
        </p:nvSpPr>
        <p:spPr>
          <a:xfrm>
            <a:off x="555585" y="879676"/>
            <a:ext cx="3715473" cy="1077218"/>
          </a:xfrm>
          <a:prstGeom prst="rect">
            <a:avLst/>
          </a:prstGeom>
          <a:noFill/>
        </p:spPr>
        <p:txBody>
          <a:bodyPr wrap="square" rtlCol="0">
            <a:spAutoFit/>
          </a:bodyPr>
          <a:lstStyle/>
          <a:p>
            <a:r>
              <a:rPr lang="en-GB" sz="3200" b="1" dirty="0">
                <a:solidFill>
                  <a:srgbClr val="A00054"/>
                </a:solidFill>
                <a:latin typeface="Frutiga"/>
                <a:ea typeface="Frutiga"/>
                <a:cs typeface="Frutiga"/>
              </a:rPr>
              <a:t>Major outcomes in the NHS</a:t>
            </a:r>
          </a:p>
        </p:txBody>
      </p:sp>
    </p:spTree>
    <p:custDataLst>
      <p:tags r:id="rId1"/>
    </p:custDataLst>
    <p:extLst>
      <p:ext uri="{BB962C8B-B14F-4D97-AF65-F5344CB8AC3E}">
        <p14:creationId xmlns:p14="http://schemas.microsoft.com/office/powerpoint/2010/main" val="40035795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1566862" y="1172901"/>
            <a:ext cx="7577138" cy="4596384"/>
            <a:chOff x="1109662" y="1042416"/>
            <a:chExt cx="7577138" cy="4596384"/>
          </a:xfrm>
        </p:grpSpPr>
        <p:pic>
          <p:nvPicPr>
            <p:cNvPr id="6" name="Picture 5"/>
            <p:cNvPicPr>
              <a:picLocks noChangeAspect="1"/>
            </p:cNvPicPr>
            <p:nvPr/>
          </p:nvPicPr>
          <p:blipFill>
            <a:blip r:embed="rId4"/>
            <a:stretch>
              <a:fillRect/>
            </a:stretch>
          </p:blipFill>
          <p:spPr>
            <a:xfrm>
              <a:off x="1109662" y="1219200"/>
              <a:ext cx="6924675" cy="4419600"/>
            </a:xfrm>
            <a:prstGeom prst="rect">
              <a:avLst/>
            </a:prstGeom>
          </p:spPr>
        </p:pic>
        <p:sp>
          <p:nvSpPr>
            <p:cNvPr id="7" name="Rectangle 6"/>
            <p:cNvSpPr/>
            <p:nvPr/>
          </p:nvSpPr>
          <p:spPr>
            <a:xfrm>
              <a:off x="6821424" y="1042416"/>
              <a:ext cx="1865376" cy="87782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grpSp>
      <p:sp>
        <p:nvSpPr>
          <p:cNvPr id="5" name="TextBox 4"/>
          <p:cNvSpPr txBox="1"/>
          <p:nvPr/>
        </p:nvSpPr>
        <p:spPr>
          <a:xfrm>
            <a:off x="347240" y="973507"/>
            <a:ext cx="3958542" cy="1077218"/>
          </a:xfrm>
          <a:prstGeom prst="rect">
            <a:avLst/>
          </a:prstGeom>
          <a:noFill/>
        </p:spPr>
        <p:txBody>
          <a:bodyPr wrap="square" rtlCol="0">
            <a:spAutoFit/>
          </a:bodyPr>
          <a:lstStyle/>
          <a:p>
            <a:r>
              <a:rPr lang="en-GB" sz="3200" b="1" dirty="0">
                <a:solidFill>
                  <a:srgbClr val="A00054"/>
                </a:solidFill>
                <a:latin typeface="Frutiga"/>
                <a:ea typeface="Frutiga"/>
                <a:cs typeface="Frutiga"/>
              </a:rPr>
              <a:t>Major outcomes in Higher Education</a:t>
            </a:r>
          </a:p>
        </p:txBody>
      </p:sp>
    </p:spTree>
    <p:custDataLst>
      <p:tags r:id="rId1"/>
    </p:custDataLst>
    <p:extLst>
      <p:ext uri="{BB962C8B-B14F-4D97-AF65-F5344CB8AC3E}">
        <p14:creationId xmlns:p14="http://schemas.microsoft.com/office/powerpoint/2010/main" val="17515170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762000" y="2532748"/>
            <a:ext cx="7410400" cy="1440597"/>
          </a:xfrm>
        </p:spPr>
        <p:txBody>
          <a:bodyPr>
            <a:normAutofit/>
          </a:bodyPr>
          <a:lstStyle/>
          <a:p>
            <a:pPr algn="ctr"/>
            <a:r>
              <a:rPr lang="en-GB" sz="2800" dirty="0"/>
              <a:t>What do you think?</a:t>
            </a:r>
          </a:p>
        </p:txBody>
      </p:sp>
      <p:sp>
        <p:nvSpPr>
          <p:cNvPr id="3" name="Title 2"/>
          <p:cNvSpPr>
            <a:spLocks noGrp="1"/>
          </p:cNvSpPr>
          <p:nvPr>
            <p:ph type="title"/>
          </p:nvPr>
        </p:nvSpPr>
        <p:spPr>
          <a:xfrm>
            <a:off x="731243" y="1254665"/>
            <a:ext cx="7471913" cy="634008"/>
          </a:xfrm>
        </p:spPr>
        <p:txBody>
          <a:bodyPr/>
          <a:lstStyle/>
          <a:p>
            <a:r>
              <a:rPr lang="en-GB" sz="3200" b="1" dirty="0">
                <a:solidFill>
                  <a:srgbClr val="A00054"/>
                </a:solidFill>
              </a:rPr>
              <a:t>Questions &amp; comments</a:t>
            </a:r>
          </a:p>
        </p:txBody>
      </p:sp>
      <p:pic>
        <p:nvPicPr>
          <p:cNvPr id="4" name="Picture 3"/>
          <p:cNvPicPr>
            <a:picLocks noChangeAspect="1"/>
          </p:cNvPicPr>
          <p:nvPr/>
        </p:nvPicPr>
        <p:blipFill>
          <a:blip r:embed="rId4"/>
          <a:stretch>
            <a:fillRect/>
          </a:stretch>
        </p:blipFill>
        <p:spPr>
          <a:xfrm>
            <a:off x="1370012" y="4703688"/>
            <a:ext cx="6670907" cy="588963"/>
          </a:xfrm>
          <a:prstGeom prst="rect">
            <a:avLst/>
          </a:prstGeom>
        </p:spPr>
      </p:pic>
      <p:sp>
        <p:nvSpPr>
          <p:cNvPr id="6" name="Rectangle 5"/>
          <p:cNvSpPr/>
          <p:nvPr/>
        </p:nvSpPr>
        <p:spPr>
          <a:xfrm>
            <a:off x="1857737" y="3557247"/>
            <a:ext cx="5917156" cy="646331"/>
          </a:xfrm>
          <a:prstGeom prst="rect">
            <a:avLst/>
          </a:prstGeom>
        </p:spPr>
        <p:txBody>
          <a:bodyPr wrap="square">
            <a:spAutoFit/>
          </a:bodyPr>
          <a:lstStyle/>
          <a:p>
            <a:r>
              <a:rPr lang="en-GB" dirty="0">
                <a:hlinkClick r:id="rId5"/>
              </a:rPr>
              <a:t>http://kfh.libraryservices.nhs.uk/value-and-impact-toolkit</a:t>
            </a:r>
            <a:endParaRPr lang="en-GB" dirty="0"/>
          </a:p>
          <a:p>
            <a:endParaRPr lang="en-GB" dirty="0"/>
          </a:p>
        </p:txBody>
      </p:sp>
    </p:spTree>
    <p:custDataLst>
      <p:tags r:id="rId1"/>
    </p:custDataLst>
    <p:extLst>
      <p:ext uri="{BB962C8B-B14F-4D97-AF65-F5344CB8AC3E}">
        <p14:creationId xmlns:p14="http://schemas.microsoft.com/office/powerpoint/2010/main" val="7389184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sz="3200" b="1" dirty="0">
                <a:solidFill>
                  <a:srgbClr val="A00054"/>
                </a:solidFill>
                <a:ea typeface="Frutiga"/>
              </a:rPr>
              <a:t>Knowledge for Healthcare (KfH)</a:t>
            </a:r>
          </a:p>
        </p:txBody>
      </p:sp>
      <p:pic>
        <p:nvPicPr>
          <p:cNvPr id="6" name="Picture 5"/>
          <p:cNvPicPr>
            <a:picLocks noChangeAspect="1"/>
          </p:cNvPicPr>
          <p:nvPr/>
        </p:nvPicPr>
        <p:blipFill>
          <a:blip r:embed="rId4"/>
          <a:stretch>
            <a:fillRect/>
          </a:stretch>
        </p:blipFill>
        <p:spPr>
          <a:xfrm>
            <a:off x="387329" y="1657350"/>
            <a:ext cx="4207820" cy="4336036"/>
          </a:xfrm>
          <a:prstGeom prst="rect">
            <a:avLst/>
          </a:prstGeom>
        </p:spPr>
      </p:pic>
      <p:sp>
        <p:nvSpPr>
          <p:cNvPr id="2" name="TextBox 1"/>
          <p:cNvSpPr txBox="1"/>
          <p:nvPr/>
        </p:nvSpPr>
        <p:spPr>
          <a:xfrm>
            <a:off x="4595149" y="1809431"/>
            <a:ext cx="4159593" cy="4031873"/>
          </a:xfrm>
          <a:prstGeom prst="rect">
            <a:avLst/>
          </a:prstGeom>
          <a:noFill/>
        </p:spPr>
        <p:txBody>
          <a:bodyPr wrap="square" rtlCol="0">
            <a:spAutoFit/>
          </a:bodyPr>
          <a:lstStyle/>
          <a:p>
            <a:pPr marL="285750" indent="-285750">
              <a:buFont typeface="Arial" panose="020B0604020202020204" pitchFamily="34" charset="0"/>
              <a:buChar char="•"/>
            </a:pPr>
            <a:r>
              <a:rPr lang="en-GB" sz="1600" dirty="0"/>
              <a:t>Formed in May 2015, this was the first task and finish group for </a:t>
            </a:r>
            <a:r>
              <a:rPr lang="en-GB" sz="1600" dirty="0">
                <a:hlinkClick r:id="rId5"/>
              </a:rPr>
              <a:t>KfH</a:t>
            </a:r>
            <a:r>
              <a:rPr lang="en-GB" sz="1600" dirty="0"/>
              <a:t>, as part of </a:t>
            </a:r>
            <a:r>
              <a:rPr lang="en-GB" sz="1600" dirty="0" err="1"/>
              <a:t>theQuality</a:t>
            </a:r>
            <a:r>
              <a:rPr lang="en-GB" sz="1600" dirty="0"/>
              <a:t> &amp; Impact work stream</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Aim of creating a suite of tools to help better understand the value and impact of Library &amp; Knowledge Services (LKS) </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r>
              <a:rPr lang="en-GB" sz="1600" dirty="0"/>
              <a:t>Members of the group reflected the broad spectrum of the NHS services, geographical spread and different job roles</a:t>
            </a:r>
          </a:p>
          <a:p>
            <a:pPr marL="285750" indent="-285750">
              <a:buFont typeface="Arial" panose="020B0604020202020204" pitchFamily="34" charset="0"/>
              <a:buChar char="•"/>
              <a:defRPr/>
            </a:pPr>
            <a:endParaRPr lang="en-GB" sz="1600" dirty="0"/>
          </a:p>
          <a:p>
            <a:pPr marL="285750" indent="-285750">
              <a:buFont typeface="Arial" panose="020B0604020202020204" pitchFamily="34" charset="0"/>
              <a:buChar char="•"/>
              <a:defRPr/>
            </a:pPr>
            <a:r>
              <a:rPr lang="en-GB" sz="1600" dirty="0"/>
              <a:t>A reference group of known experts &amp; interested people was created to test thinking</a:t>
            </a:r>
          </a:p>
        </p:txBody>
      </p:sp>
    </p:spTree>
    <p:custDataLst>
      <p:tags r:id="rId1"/>
    </p:custDataLst>
    <p:extLst>
      <p:ext uri="{BB962C8B-B14F-4D97-AF65-F5344CB8AC3E}">
        <p14:creationId xmlns:p14="http://schemas.microsoft.com/office/powerpoint/2010/main" val="21675397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370390" y="1873391"/>
            <a:ext cx="8472668" cy="3937099"/>
          </a:xfrm>
        </p:spPr>
        <p:txBody>
          <a:bodyPr>
            <a:normAutofit fontScale="70000" lnSpcReduction="20000"/>
          </a:bodyPr>
          <a:lstStyle/>
          <a:p>
            <a:pPr marL="0" indent="0"/>
            <a:r>
              <a:rPr lang="en-GB" sz="2700" b="1" dirty="0">
                <a:solidFill>
                  <a:srgbClr val="A00054"/>
                </a:solidFill>
                <a:latin typeface="Frutiga"/>
                <a:ea typeface="Frutiga"/>
                <a:cs typeface="Frutiga"/>
              </a:rPr>
              <a:t>Original brief</a:t>
            </a:r>
          </a:p>
          <a:p>
            <a:pPr>
              <a:buFont typeface="Arial" panose="020B0604020202020204" pitchFamily="34" charset="0"/>
              <a:buChar char="•"/>
            </a:pPr>
            <a:r>
              <a:rPr lang="en-GB" sz="2800" dirty="0">
                <a:latin typeface="Frutiga"/>
                <a:ea typeface="Frutiga"/>
                <a:cs typeface="Frutiga"/>
              </a:rPr>
              <a:t>Refreshing and renewing the existing impact toolkit</a:t>
            </a:r>
          </a:p>
          <a:p>
            <a:pPr>
              <a:buFont typeface="Arial" panose="020B0604020202020204" pitchFamily="34" charset="0"/>
              <a:buChar char="•"/>
            </a:pPr>
            <a:r>
              <a:rPr lang="en-GB" sz="2800" dirty="0">
                <a:solidFill>
                  <a:schemeClr val="tx1">
                    <a:lumMod val="75000"/>
                    <a:lumOff val="25000"/>
                  </a:schemeClr>
                </a:solidFill>
                <a:latin typeface="Frutiga"/>
                <a:ea typeface="Frutiga"/>
                <a:cs typeface="Frutiga"/>
              </a:rPr>
              <a:t>Ensure suitability for use in </a:t>
            </a:r>
            <a:r>
              <a:rPr lang="en-GB" sz="2800" b="1" dirty="0">
                <a:solidFill>
                  <a:schemeClr val="tx1">
                    <a:lumMod val="75000"/>
                    <a:lumOff val="25000"/>
                  </a:schemeClr>
                </a:solidFill>
                <a:latin typeface="Frutiga"/>
                <a:ea typeface="Frutiga"/>
                <a:cs typeface="Frutiga"/>
              </a:rPr>
              <a:t>identifying non-clinical impacts</a:t>
            </a:r>
          </a:p>
          <a:p>
            <a:pPr marL="0" indent="0"/>
            <a:endParaRPr lang="en-GB" sz="2800" b="1" dirty="0">
              <a:latin typeface="Frutiga"/>
              <a:ea typeface="Frutiga"/>
              <a:cs typeface="Frutiga"/>
            </a:endParaRPr>
          </a:p>
          <a:p>
            <a:pPr marL="0" indent="0"/>
            <a:r>
              <a:rPr lang="en-GB" sz="2800" b="1" dirty="0">
                <a:solidFill>
                  <a:srgbClr val="A00054"/>
                </a:solidFill>
                <a:latin typeface="Frutiga"/>
                <a:ea typeface="Frutiga"/>
                <a:cs typeface="Frutiga"/>
              </a:rPr>
              <a:t>Broader goal</a:t>
            </a:r>
          </a:p>
          <a:p>
            <a:pPr marL="457200" indent="-457200">
              <a:buFont typeface="Arial" panose="020B0604020202020204" pitchFamily="34" charset="0"/>
              <a:buChar char="•"/>
            </a:pPr>
            <a:r>
              <a:rPr lang="en-GB" sz="2700" dirty="0">
                <a:latin typeface="Frutiga"/>
                <a:ea typeface="Frutiga"/>
                <a:cs typeface="Frutiga"/>
              </a:rPr>
              <a:t>Finding a systematic way to capture and record LKS impact for escalation to national LKS Leads</a:t>
            </a:r>
          </a:p>
          <a:p>
            <a:pPr marL="457200" indent="-457200">
              <a:buFont typeface="Arial" panose="020B0604020202020204" pitchFamily="34" charset="0"/>
              <a:buChar char="•"/>
            </a:pPr>
            <a:r>
              <a:rPr lang="en-GB" sz="2700" dirty="0">
                <a:solidFill>
                  <a:schemeClr val="tx1">
                    <a:lumMod val="75000"/>
                    <a:lumOff val="25000"/>
                  </a:schemeClr>
                </a:solidFill>
                <a:latin typeface="Frutiga"/>
                <a:ea typeface="Frutiga"/>
                <a:cs typeface="Frutiga"/>
              </a:rPr>
              <a:t>Managers can use the case studies to share success stories and create business cases</a:t>
            </a:r>
          </a:p>
          <a:p>
            <a:pPr marL="0" indent="0"/>
            <a:endParaRPr lang="en-GB" sz="1000" b="1" dirty="0">
              <a:solidFill>
                <a:srgbClr val="A00054"/>
              </a:solidFill>
              <a:latin typeface="Frutiga"/>
              <a:ea typeface="Frutiga"/>
              <a:cs typeface="Frutiga"/>
            </a:endParaRPr>
          </a:p>
          <a:p>
            <a:pPr marL="0" indent="0"/>
            <a:endParaRPr lang="en-GB" sz="1000" b="1" dirty="0">
              <a:solidFill>
                <a:srgbClr val="A00054"/>
              </a:solidFill>
              <a:latin typeface="Frutiga"/>
              <a:ea typeface="Frutiga"/>
              <a:cs typeface="Frutiga"/>
            </a:endParaRPr>
          </a:p>
          <a:p>
            <a:pPr marL="0" indent="0"/>
            <a:endParaRPr lang="en-GB" sz="1000" b="1" dirty="0">
              <a:solidFill>
                <a:srgbClr val="A00054"/>
              </a:solidFill>
              <a:latin typeface="Frutiga"/>
              <a:ea typeface="Frutiga"/>
              <a:cs typeface="Frutiga"/>
            </a:endParaRPr>
          </a:p>
          <a:p>
            <a:pPr marL="0" indent="0"/>
            <a:r>
              <a:rPr lang="en-GB" sz="2700" b="1" dirty="0">
                <a:solidFill>
                  <a:srgbClr val="A00054"/>
                </a:solidFill>
                <a:latin typeface="Frutiga"/>
                <a:ea typeface="Frutiga"/>
                <a:cs typeface="Frutiga"/>
              </a:rPr>
              <a:t>Metric for success</a:t>
            </a:r>
          </a:p>
          <a:p>
            <a:pPr marL="0" indent="0"/>
            <a:endParaRPr lang="en-GB" sz="1000" b="1" dirty="0">
              <a:latin typeface="Frutiga"/>
              <a:ea typeface="Frutiga"/>
              <a:cs typeface="Frutiga"/>
            </a:endParaRPr>
          </a:p>
          <a:p>
            <a:pPr marL="342000" indent="-342000">
              <a:buFont typeface="Arial" panose="020B0604020202020204" pitchFamily="34" charset="0"/>
              <a:buChar char="•"/>
            </a:pPr>
            <a:r>
              <a:rPr lang="en-GB" sz="2800" dirty="0">
                <a:latin typeface="Frutiga"/>
                <a:ea typeface="Frutiga"/>
                <a:cs typeface="Frutiga"/>
              </a:rPr>
              <a:t>Increase in use of the refreshed Impact Toolkit: </a:t>
            </a:r>
          </a:p>
          <a:p>
            <a:pPr marL="0" indent="0"/>
            <a:r>
              <a:rPr lang="en-GB" sz="2800" dirty="0">
                <a:latin typeface="Frutiga"/>
                <a:ea typeface="Frutiga"/>
                <a:cs typeface="Frutiga"/>
              </a:rPr>
              <a:t>    used by </a:t>
            </a:r>
            <a:r>
              <a:rPr lang="en-GB" sz="2800" b="1" dirty="0">
                <a:latin typeface="Frutiga"/>
                <a:ea typeface="Frutiga"/>
                <a:cs typeface="Frutiga"/>
              </a:rPr>
              <a:t>95% of services by 2020</a:t>
            </a:r>
          </a:p>
          <a:p>
            <a:pPr marL="0" indent="0"/>
            <a:endParaRPr lang="en-GB" sz="1100" b="1" i="1" dirty="0"/>
          </a:p>
          <a:p>
            <a:pPr marL="0" indent="0"/>
            <a:endParaRPr lang="en-GB" sz="2000" b="1" dirty="0">
              <a:solidFill>
                <a:srgbClr val="A00054"/>
              </a:solidFill>
              <a:latin typeface="Frutiga"/>
              <a:ea typeface="Frutiga"/>
              <a:cs typeface="Frutiga"/>
            </a:endParaRPr>
          </a:p>
          <a:p>
            <a:pPr>
              <a:buFont typeface="Arial" panose="020B0604020202020204" pitchFamily="34" charset="0"/>
              <a:buChar char="•"/>
            </a:pPr>
            <a:endParaRPr lang="en-GB" sz="1600" b="1" dirty="0"/>
          </a:p>
          <a:p>
            <a:pPr marL="0" indent="0"/>
            <a:endParaRPr lang="en-GB" sz="1600" b="1" dirty="0"/>
          </a:p>
        </p:txBody>
      </p:sp>
      <p:sp>
        <p:nvSpPr>
          <p:cNvPr id="3" name="Title 2"/>
          <p:cNvSpPr>
            <a:spLocks noGrp="1"/>
          </p:cNvSpPr>
          <p:nvPr>
            <p:ph type="title"/>
          </p:nvPr>
        </p:nvSpPr>
        <p:spPr/>
        <p:txBody>
          <a:bodyPr/>
          <a:lstStyle/>
          <a:p>
            <a:r>
              <a:rPr lang="en-GB" altLang="en-US" sz="3200" b="1" dirty="0">
                <a:solidFill>
                  <a:srgbClr val="A00054"/>
                </a:solidFill>
                <a:ea typeface="Frutiga"/>
              </a:rPr>
              <a:t>The Brief</a:t>
            </a:r>
            <a:endParaRPr lang="en-GB" sz="3200" dirty="0"/>
          </a:p>
        </p:txBody>
      </p:sp>
    </p:spTree>
    <p:custDataLst>
      <p:tags r:id="rId1"/>
    </p:custDataLst>
    <p:extLst>
      <p:ext uri="{BB962C8B-B14F-4D97-AF65-F5344CB8AC3E}">
        <p14:creationId xmlns:p14="http://schemas.microsoft.com/office/powerpoint/2010/main" val="15306969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841021" y="1866753"/>
            <a:ext cx="7478889" cy="2971800"/>
          </a:xfrm>
        </p:spPr>
        <p:txBody>
          <a:bodyPr>
            <a:normAutofit/>
          </a:bodyPr>
          <a:lstStyle/>
          <a:p>
            <a:pPr marL="0" indent="0"/>
            <a:endParaRPr lang="en-GB" sz="2000" b="1" dirty="0">
              <a:solidFill>
                <a:srgbClr val="A00054"/>
              </a:solidFill>
              <a:latin typeface="Frutiga"/>
              <a:ea typeface="Frutiga"/>
              <a:cs typeface="Frutiga"/>
            </a:endParaRPr>
          </a:p>
          <a:p>
            <a:pPr>
              <a:buFont typeface="Arial" panose="020B0604020202020204" pitchFamily="34" charset="0"/>
              <a:buChar char="•"/>
            </a:pPr>
            <a:endParaRPr lang="en-GB" sz="1600" b="1" dirty="0"/>
          </a:p>
          <a:p>
            <a:pPr marL="0" indent="0"/>
            <a:endParaRPr lang="en-GB" sz="1600" b="1" dirty="0"/>
          </a:p>
        </p:txBody>
      </p:sp>
      <p:sp>
        <p:nvSpPr>
          <p:cNvPr id="3" name="Title 2"/>
          <p:cNvSpPr>
            <a:spLocks noGrp="1"/>
          </p:cNvSpPr>
          <p:nvPr>
            <p:ph type="title"/>
          </p:nvPr>
        </p:nvSpPr>
        <p:spPr/>
        <p:txBody>
          <a:bodyPr/>
          <a:lstStyle/>
          <a:p>
            <a:r>
              <a:rPr lang="en-GB" sz="3200" b="1" dirty="0">
                <a:solidFill>
                  <a:srgbClr val="A00054"/>
                </a:solidFill>
              </a:rPr>
              <a:t>Planning</a:t>
            </a:r>
            <a:endParaRPr lang="en-GB" sz="3200" dirty="0"/>
          </a:p>
        </p:txBody>
      </p:sp>
      <p:sp>
        <p:nvSpPr>
          <p:cNvPr id="4" name="Text Placeholder 1"/>
          <p:cNvSpPr txBox="1">
            <a:spLocks/>
          </p:cNvSpPr>
          <p:nvPr/>
        </p:nvSpPr>
        <p:spPr>
          <a:xfrm>
            <a:off x="667458" y="1857022"/>
            <a:ext cx="5883870" cy="3428273"/>
          </a:xfrm>
          <a:prstGeom prst="rect">
            <a:avLst/>
          </a:prstGeom>
        </p:spPr>
        <p:txBody>
          <a:bodyPr>
            <a:normAutofit/>
          </a:bodyPr>
          <a:lstStyle>
            <a:lvl1pPr marL="342900" indent="-342900" algn="l" defTabSz="457200" rtl="0" eaLnBrk="1" latinLnBrk="0" hangingPunct="1">
              <a:spcBef>
                <a:spcPct val="20000"/>
              </a:spcBef>
              <a:buFont typeface="Arial"/>
              <a:buNone/>
              <a:defRPr sz="1400" kern="1200" baseline="0">
                <a:solidFill>
                  <a:schemeClr val="tx1"/>
                </a:solidFill>
                <a:latin typeface="FRutiga"/>
                <a:ea typeface="+mn-ea"/>
                <a:cs typeface="FRutiga"/>
              </a:defRPr>
            </a:lvl1pPr>
            <a:lvl2pPr marL="742950" indent="-285750" algn="l" defTabSz="457200" rtl="0" eaLnBrk="1" latinLnBrk="0" hangingPunct="1">
              <a:spcBef>
                <a:spcPct val="20000"/>
              </a:spcBef>
              <a:buFont typeface="Arial"/>
              <a:buChar char="–"/>
              <a:defRPr sz="1400" kern="1200">
                <a:solidFill>
                  <a:schemeClr val="tx1"/>
                </a:solidFill>
                <a:latin typeface="FRutiga"/>
                <a:ea typeface="+mn-ea"/>
                <a:cs typeface="FRutiga"/>
              </a:defRPr>
            </a:lvl2pPr>
            <a:lvl3pPr marL="11430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3pPr>
            <a:lvl4pPr marL="16002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4pPr>
            <a:lvl5pPr marL="20574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50000"/>
              </a:lnSpc>
              <a:buFont typeface="Arial" panose="020B0604020202020204" pitchFamily="34" charset="0"/>
              <a:buChar char="•"/>
            </a:pPr>
            <a:r>
              <a:rPr lang="en-GB" sz="1900" dirty="0"/>
              <a:t>Scoping literature search</a:t>
            </a:r>
          </a:p>
          <a:p>
            <a:pPr>
              <a:lnSpc>
                <a:spcPct val="120000"/>
              </a:lnSpc>
              <a:buFont typeface="Arial" panose="020B0604020202020204" pitchFamily="34" charset="0"/>
              <a:buChar char="•"/>
            </a:pPr>
            <a:r>
              <a:rPr lang="en-GB" sz="1900" dirty="0">
                <a:solidFill>
                  <a:schemeClr val="tx1">
                    <a:lumMod val="75000"/>
                    <a:lumOff val="25000"/>
                  </a:schemeClr>
                </a:solidFill>
                <a:latin typeface="Frutiga"/>
                <a:ea typeface="Frutiga"/>
                <a:cs typeface="Frutiga"/>
              </a:rPr>
              <a:t>National survey to establish the current position of impact work on a local level; to identify methodologies and tools used; to assess requirements of the new toolkit</a:t>
            </a:r>
          </a:p>
          <a:p>
            <a:pPr marL="285750" indent="-285750">
              <a:lnSpc>
                <a:spcPct val="110000"/>
              </a:lnSpc>
              <a:buFont typeface="Arial" panose="020B0604020202020204" pitchFamily="34" charset="0"/>
              <a:buChar char="•"/>
            </a:pPr>
            <a:r>
              <a:rPr lang="en-GB" sz="1900" dirty="0"/>
              <a:t> Analysis of fully compliant LQAF submissions relating to impact</a:t>
            </a:r>
          </a:p>
          <a:p>
            <a:pPr marL="285750" indent="-285750">
              <a:lnSpc>
                <a:spcPct val="110000"/>
              </a:lnSpc>
              <a:buFont typeface="Arial" panose="020B0604020202020204" pitchFamily="34" charset="0"/>
              <a:buChar char="•"/>
            </a:pPr>
            <a:r>
              <a:rPr lang="en-GB" sz="1900" dirty="0">
                <a:solidFill>
                  <a:schemeClr val="tx1">
                    <a:lumMod val="75000"/>
                    <a:lumOff val="25000"/>
                  </a:schemeClr>
                </a:solidFill>
                <a:latin typeface="Frutiga"/>
                <a:ea typeface="Frutiga"/>
                <a:cs typeface="Frutiga"/>
              </a:rPr>
              <a:t>Thorough and meticulous mapping of the outcomes of the above</a:t>
            </a:r>
          </a:p>
          <a:p>
            <a:pPr>
              <a:buFont typeface="Arial" panose="020B0604020202020204" pitchFamily="34" charset="0"/>
              <a:buChar char="•"/>
            </a:pPr>
            <a:endParaRPr lang="en-GB" sz="1600" b="1" dirty="0"/>
          </a:p>
          <a:p>
            <a:pPr marL="0" indent="0"/>
            <a:endParaRPr lang="en-GB" sz="1600" b="1"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13245" y="1857022"/>
            <a:ext cx="1682585" cy="2991262"/>
          </a:xfrm>
          <a:prstGeom prst="rect">
            <a:avLst/>
          </a:prstGeom>
        </p:spPr>
      </p:pic>
    </p:spTree>
    <p:custDataLst>
      <p:tags r:id="rId1"/>
    </p:custDataLst>
    <p:extLst>
      <p:ext uri="{BB962C8B-B14F-4D97-AF65-F5344CB8AC3E}">
        <p14:creationId xmlns:p14="http://schemas.microsoft.com/office/powerpoint/2010/main" val="2785668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841021" y="1866753"/>
            <a:ext cx="7478889" cy="2971800"/>
          </a:xfrm>
        </p:spPr>
        <p:txBody>
          <a:bodyPr>
            <a:normAutofit/>
          </a:bodyPr>
          <a:lstStyle/>
          <a:p>
            <a:pPr marL="0" indent="0"/>
            <a:endParaRPr lang="en-GB" sz="2000" b="1" dirty="0">
              <a:solidFill>
                <a:srgbClr val="A00054"/>
              </a:solidFill>
              <a:latin typeface="Frutiga"/>
              <a:ea typeface="Frutiga"/>
              <a:cs typeface="Frutiga"/>
            </a:endParaRPr>
          </a:p>
          <a:p>
            <a:pPr>
              <a:buFont typeface="Arial" panose="020B0604020202020204" pitchFamily="34" charset="0"/>
              <a:buChar char="•"/>
            </a:pPr>
            <a:endParaRPr lang="en-GB" sz="1600" b="1" dirty="0"/>
          </a:p>
          <a:p>
            <a:pPr marL="0" indent="0"/>
            <a:endParaRPr lang="en-GB" sz="1600" b="1" dirty="0"/>
          </a:p>
        </p:txBody>
      </p:sp>
      <p:sp>
        <p:nvSpPr>
          <p:cNvPr id="3" name="Title 2"/>
          <p:cNvSpPr>
            <a:spLocks noGrp="1"/>
          </p:cNvSpPr>
          <p:nvPr>
            <p:ph type="title"/>
          </p:nvPr>
        </p:nvSpPr>
        <p:spPr/>
        <p:txBody>
          <a:bodyPr/>
          <a:lstStyle/>
          <a:p>
            <a:r>
              <a:rPr lang="en-GB" sz="3200" b="1" dirty="0">
                <a:solidFill>
                  <a:srgbClr val="A00054"/>
                </a:solidFill>
              </a:rPr>
              <a:t>What we found</a:t>
            </a:r>
            <a:endParaRPr lang="en-GB" sz="3200" dirty="0"/>
          </a:p>
        </p:txBody>
      </p:sp>
      <p:sp>
        <p:nvSpPr>
          <p:cNvPr id="4" name="Text Placeholder 1"/>
          <p:cNvSpPr txBox="1">
            <a:spLocks/>
          </p:cNvSpPr>
          <p:nvPr/>
        </p:nvSpPr>
        <p:spPr>
          <a:xfrm>
            <a:off x="667457" y="1857022"/>
            <a:ext cx="7782061" cy="4069216"/>
          </a:xfrm>
          <a:prstGeom prst="rect">
            <a:avLst/>
          </a:prstGeom>
        </p:spPr>
        <p:txBody>
          <a:bodyPr>
            <a:normAutofit fontScale="92500" lnSpcReduction="10000"/>
          </a:bodyPr>
          <a:lstStyle>
            <a:lvl1pPr marL="342900" indent="-342900" algn="l" defTabSz="457200" rtl="0" eaLnBrk="1" latinLnBrk="0" hangingPunct="1">
              <a:spcBef>
                <a:spcPct val="20000"/>
              </a:spcBef>
              <a:buFont typeface="Arial"/>
              <a:buNone/>
              <a:defRPr sz="1400" kern="1200" baseline="0">
                <a:solidFill>
                  <a:schemeClr val="tx1"/>
                </a:solidFill>
                <a:latin typeface="FRutiga"/>
                <a:ea typeface="+mn-ea"/>
                <a:cs typeface="FRutiga"/>
              </a:defRPr>
            </a:lvl1pPr>
            <a:lvl2pPr marL="742950" indent="-285750" algn="l" defTabSz="457200" rtl="0" eaLnBrk="1" latinLnBrk="0" hangingPunct="1">
              <a:spcBef>
                <a:spcPct val="20000"/>
              </a:spcBef>
              <a:buFont typeface="Arial"/>
              <a:buChar char="–"/>
              <a:defRPr sz="1400" kern="1200">
                <a:solidFill>
                  <a:schemeClr val="tx1"/>
                </a:solidFill>
                <a:latin typeface="FRutiga"/>
                <a:ea typeface="+mn-ea"/>
                <a:cs typeface="FRutiga"/>
              </a:defRPr>
            </a:lvl2pPr>
            <a:lvl3pPr marL="11430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3pPr>
            <a:lvl4pPr marL="16002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4pPr>
            <a:lvl5pPr marL="20574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50000"/>
              </a:lnSpc>
              <a:buFont typeface="Arial" panose="020B0604020202020204" pitchFamily="34" charset="0"/>
              <a:buChar char="•"/>
            </a:pPr>
            <a:r>
              <a:rPr lang="en-GB" sz="2000" dirty="0"/>
              <a:t>136 services (63%) out of the 215 services identified in KfH responded</a:t>
            </a:r>
          </a:p>
          <a:p>
            <a:pPr>
              <a:lnSpc>
                <a:spcPct val="150000"/>
              </a:lnSpc>
              <a:buFont typeface="Arial" panose="020B0604020202020204" pitchFamily="34" charset="0"/>
              <a:buChar char="•"/>
            </a:pPr>
            <a:r>
              <a:rPr lang="en-GB" sz="2000" dirty="0">
                <a:solidFill>
                  <a:schemeClr val="tx1">
                    <a:lumMod val="65000"/>
                    <a:lumOff val="35000"/>
                  </a:schemeClr>
                </a:solidFill>
              </a:rPr>
              <a:t>95.5% of responding services collect impact information</a:t>
            </a:r>
          </a:p>
          <a:p>
            <a:pPr>
              <a:lnSpc>
                <a:spcPct val="150000"/>
              </a:lnSpc>
              <a:buFont typeface="Arial" panose="020B0604020202020204" pitchFamily="34" charset="0"/>
              <a:buChar char="•"/>
            </a:pPr>
            <a:r>
              <a:rPr lang="en-GB" sz="1900" dirty="0"/>
              <a:t>25 fully compliant impact sections of the annual Library &amp; Quality Assurance Framework were collected and analysed</a:t>
            </a:r>
          </a:p>
          <a:p>
            <a:pPr>
              <a:lnSpc>
                <a:spcPct val="150000"/>
              </a:lnSpc>
              <a:buFont typeface="Arial" panose="020B0604020202020204" pitchFamily="34" charset="0"/>
              <a:buChar char="•"/>
            </a:pPr>
            <a:r>
              <a:rPr lang="en-GB" sz="2000" dirty="0">
                <a:solidFill>
                  <a:schemeClr val="tx1">
                    <a:lumMod val="65000"/>
                    <a:lumOff val="35000"/>
                  </a:schemeClr>
                </a:solidFill>
              </a:rPr>
              <a:t>We determined the need for 3 specific tools – a quick survey, in-depth interview questionnaire and a case study template</a:t>
            </a:r>
          </a:p>
          <a:p>
            <a:pPr>
              <a:lnSpc>
                <a:spcPct val="150000"/>
              </a:lnSpc>
              <a:buFont typeface="Arial" panose="020B0604020202020204" pitchFamily="34" charset="0"/>
              <a:buChar char="•"/>
            </a:pPr>
            <a:r>
              <a:rPr lang="en-GB" sz="2000" dirty="0"/>
              <a:t>Questions and impacts used in the survey are tried and tested in evidence and cross-referenced with the group remit</a:t>
            </a:r>
          </a:p>
          <a:p>
            <a:pPr>
              <a:lnSpc>
                <a:spcPct val="150000"/>
              </a:lnSpc>
              <a:buFont typeface="Arial" panose="020B0604020202020204" pitchFamily="34" charset="0"/>
              <a:buChar char="•"/>
            </a:pPr>
            <a:endParaRPr lang="en-GB" sz="1900" dirty="0"/>
          </a:p>
        </p:txBody>
      </p:sp>
    </p:spTree>
    <p:custDataLst>
      <p:tags r:id="rId1"/>
    </p:custDataLst>
    <p:extLst>
      <p:ext uri="{BB962C8B-B14F-4D97-AF65-F5344CB8AC3E}">
        <p14:creationId xmlns:p14="http://schemas.microsoft.com/office/powerpoint/2010/main" val="19547660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marL="0" indent="0"/>
            <a:r>
              <a:rPr lang="en-GB" sz="3200" b="1" dirty="0">
                <a:solidFill>
                  <a:srgbClr val="A00054"/>
                </a:solidFill>
              </a:rPr>
              <a:t>Critical Incident Technique</a:t>
            </a:r>
          </a:p>
        </p:txBody>
      </p:sp>
      <p:sp>
        <p:nvSpPr>
          <p:cNvPr id="9" name="Subtitle 2"/>
          <p:cNvSpPr txBox="1">
            <a:spLocks/>
          </p:cNvSpPr>
          <p:nvPr/>
        </p:nvSpPr>
        <p:spPr>
          <a:xfrm>
            <a:off x="755650" y="1844675"/>
            <a:ext cx="7848600" cy="4508500"/>
          </a:xfrm>
          <a:prstGeom prst="rect">
            <a:avLst/>
          </a:prstGeom>
          <a:noFill/>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Clr>
                <a:srgbClr val="C60C30"/>
              </a:buClr>
              <a:buNone/>
            </a:pPr>
            <a:r>
              <a:rPr lang="en-GB" sz="1800" dirty="0">
                <a:latin typeface="Verdana" charset="0"/>
              </a:rPr>
              <a:t>All tools developed to be used with the Critical Incident Technique</a:t>
            </a:r>
          </a:p>
          <a:p>
            <a:pPr marL="0" indent="0">
              <a:buClr>
                <a:srgbClr val="C60C30"/>
              </a:buClr>
              <a:buNone/>
            </a:pPr>
            <a:endParaRPr lang="en-GB" sz="2300" b="1" dirty="0">
              <a:latin typeface="Verdana" charset="0"/>
            </a:endParaRPr>
          </a:p>
          <a:p>
            <a:pPr marL="0" indent="0">
              <a:buClr>
                <a:srgbClr val="C60C30"/>
              </a:buClr>
              <a:buNone/>
            </a:pPr>
            <a:r>
              <a:rPr lang="en-GB" sz="2300" dirty="0">
                <a:latin typeface="Verdana" charset="0"/>
              </a:rPr>
              <a:t>Impact of a </a:t>
            </a:r>
            <a:r>
              <a:rPr lang="en-GB" sz="2300" b="1" dirty="0">
                <a:latin typeface="Verdana" charset="0"/>
              </a:rPr>
              <a:t>single particular incident or interaction </a:t>
            </a:r>
            <a:r>
              <a:rPr lang="en-GB" sz="2300" dirty="0">
                <a:latin typeface="Verdana" charset="0"/>
              </a:rPr>
              <a:t>with the LKS e.g. training session, use of study space</a:t>
            </a:r>
          </a:p>
          <a:p>
            <a:pPr marL="0" indent="0">
              <a:buClr>
                <a:srgbClr val="C60C30"/>
              </a:buClr>
              <a:buNone/>
            </a:pPr>
            <a:endParaRPr lang="en-GB" sz="2300" b="1" dirty="0">
              <a:latin typeface="Verdana" charset="0"/>
            </a:endParaRPr>
          </a:p>
          <a:p>
            <a:pPr marL="0" indent="0">
              <a:buClr>
                <a:srgbClr val="C60C30"/>
              </a:buClr>
              <a:buNone/>
            </a:pPr>
            <a:r>
              <a:rPr lang="en-GB" sz="2300" dirty="0">
                <a:latin typeface="Verdana" charset="0"/>
              </a:rPr>
              <a:t>Focused, accurate (Urquhart, 2001) less subject to recall bias, tangible</a:t>
            </a:r>
          </a:p>
          <a:p>
            <a:pPr marL="0" indent="0">
              <a:buFont typeface="Wingdings" charset="0"/>
              <a:buNone/>
            </a:pPr>
            <a:endParaRPr lang="en-GB" sz="2400" dirty="0">
              <a:solidFill>
                <a:srgbClr val="000000"/>
              </a:solidFill>
              <a:latin typeface="Verdana" charset="0"/>
            </a:endParaRPr>
          </a:p>
        </p:txBody>
      </p:sp>
    </p:spTree>
    <p:custDataLst>
      <p:tags r:id="rId1"/>
    </p:custDataLst>
    <p:extLst>
      <p:ext uri="{BB962C8B-B14F-4D97-AF65-F5344CB8AC3E}">
        <p14:creationId xmlns:p14="http://schemas.microsoft.com/office/powerpoint/2010/main" val="2527216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3986784" y="1866753"/>
            <a:ext cx="4333126" cy="2971800"/>
          </a:xfrm>
        </p:spPr>
        <p:txBody>
          <a:bodyPr>
            <a:normAutofit/>
          </a:bodyPr>
          <a:lstStyle/>
          <a:p>
            <a:pPr marL="0" indent="0"/>
            <a:endParaRPr lang="en-GB" sz="2000" b="1" dirty="0">
              <a:solidFill>
                <a:srgbClr val="A00054"/>
              </a:solidFill>
              <a:latin typeface="Frutiga"/>
              <a:ea typeface="Frutiga"/>
              <a:cs typeface="Frutiga"/>
            </a:endParaRPr>
          </a:p>
          <a:p>
            <a:pPr>
              <a:buFont typeface="Arial" panose="020B0604020202020204" pitchFamily="34" charset="0"/>
              <a:buChar char="•"/>
            </a:pPr>
            <a:endParaRPr lang="en-GB" sz="1600" b="1" dirty="0"/>
          </a:p>
          <a:p>
            <a:pPr marL="0" indent="0"/>
            <a:endParaRPr lang="en-GB" sz="1600" b="1" dirty="0"/>
          </a:p>
        </p:txBody>
      </p:sp>
      <p:sp>
        <p:nvSpPr>
          <p:cNvPr id="3" name="Title 2"/>
          <p:cNvSpPr>
            <a:spLocks noGrp="1"/>
          </p:cNvSpPr>
          <p:nvPr>
            <p:ph type="title"/>
          </p:nvPr>
        </p:nvSpPr>
        <p:spPr/>
        <p:txBody>
          <a:bodyPr/>
          <a:lstStyle/>
          <a:p>
            <a:pPr marL="0" indent="0"/>
            <a:r>
              <a:rPr lang="en-GB" sz="3200" b="1" dirty="0">
                <a:solidFill>
                  <a:srgbClr val="A00054"/>
                </a:solidFill>
              </a:rPr>
              <a:t>The Survey</a:t>
            </a:r>
          </a:p>
        </p:txBody>
      </p:sp>
      <p:sp>
        <p:nvSpPr>
          <p:cNvPr id="4" name="Text Placeholder 1"/>
          <p:cNvSpPr txBox="1">
            <a:spLocks/>
          </p:cNvSpPr>
          <p:nvPr/>
        </p:nvSpPr>
        <p:spPr>
          <a:xfrm>
            <a:off x="4497956" y="1554347"/>
            <a:ext cx="3621007" cy="3762022"/>
          </a:xfrm>
          <a:prstGeom prst="rect">
            <a:avLst/>
          </a:prstGeom>
        </p:spPr>
        <p:txBody>
          <a:bodyPr>
            <a:normAutofit lnSpcReduction="10000"/>
          </a:bodyPr>
          <a:lstStyle>
            <a:lvl1pPr marL="342900" indent="-342900" algn="l" defTabSz="457200" rtl="0" eaLnBrk="1" latinLnBrk="0" hangingPunct="1">
              <a:spcBef>
                <a:spcPct val="20000"/>
              </a:spcBef>
              <a:buFont typeface="Arial"/>
              <a:buNone/>
              <a:defRPr sz="1400" kern="1200" baseline="0">
                <a:solidFill>
                  <a:schemeClr val="tx1"/>
                </a:solidFill>
                <a:latin typeface="FRutiga"/>
                <a:ea typeface="+mn-ea"/>
                <a:cs typeface="FRutiga"/>
              </a:defRPr>
            </a:lvl1pPr>
            <a:lvl2pPr marL="742950" indent="-285750" algn="l" defTabSz="457200" rtl="0" eaLnBrk="1" latinLnBrk="0" hangingPunct="1">
              <a:spcBef>
                <a:spcPct val="20000"/>
              </a:spcBef>
              <a:buFont typeface="Arial"/>
              <a:buChar char="–"/>
              <a:defRPr sz="1400" kern="1200">
                <a:solidFill>
                  <a:schemeClr val="tx1"/>
                </a:solidFill>
                <a:latin typeface="FRutiga"/>
                <a:ea typeface="+mn-ea"/>
                <a:cs typeface="FRutiga"/>
              </a:defRPr>
            </a:lvl2pPr>
            <a:lvl3pPr marL="11430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3pPr>
            <a:lvl4pPr marL="16002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4pPr>
            <a:lvl5pPr marL="2057400" indent="-228600" algn="l" defTabSz="457200" rtl="0" eaLnBrk="1" latinLnBrk="0" hangingPunct="1">
              <a:spcBef>
                <a:spcPct val="20000"/>
              </a:spcBef>
              <a:buFont typeface="Arial"/>
              <a:buChar char="»"/>
              <a:defRPr sz="1400" kern="1200">
                <a:solidFill>
                  <a:schemeClr val="tx1"/>
                </a:solidFill>
                <a:latin typeface="FRutiga"/>
                <a:ea typeface="+mn-ea"/>
                <a:cs typeface="FRutig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endParaRPr lang="en-GB" sz="2400" b="1" dirty="0">
              <a:solidFill>
                <a:srgbClr val="A00054"/>
              </a:solidFill>
              <a:latin typeface="Frutiga"/>
              <a:ea typeface="+mj-ea"/>
              <a:cs typeface="Frutiga"/>
            </a:endParaRPr>
          </a:p>
          <a:p>
            <a:pPr>
              <a:buFont typeface="Arial" panose="020B0604020202020204" pitchFamily="34" charset="0"/>
              <a:buChar char="•"/>
            </a:pPr>
            <a:r>
              <a:rPr lang="en-GB" sz="1900" dirty="0"/>
              <a:t>Generic survey</a:t>
            </a:r>
          </a:p>
          <a:p>
            <a:pPr marL="0" indent="0"/>
            <a:endParaRPr lang="en-GB" sz="1900" dirty="0"/>
          </a:p>
          <a:p>
            <a:pPr>
              <a:buFont typeface="Arial" panose="020B0604020202020204" pitchFamily="34" charset="0"/>
              <a:buChar char="•"/>
            </a:pPr>
            <a:r>
              <a:rPr lang="en-GB" sz="1900" dirty="0"/>
              <a:t>Creating consistency</a:t>
            </a:r>
          </a:p>
          <a:p>
            <a:pPr marL="0" indent="0"/>
            <a:endParaRPr lang="en-GB" sz="1900" dirty="0"/>
          </a:p>
          <a:p>
            <a:pPr>
              <a:buFont typeface="Arial" panose="020B0604020202020204" pitchFamily="34" charset="0"/>
              <a:buChar char="•"/>
            </a:pPr>
            <a:r>
              <a:rPr lang="en-GB" sz="1900" dirty="0"/>
              <a:t>Quick &amp; easy to use</a:t>
            </a:r>
          </a:p>
          <a:p>
            <a:pPr>
              <a:buFont typeface="Arial" panose="020B0604020202020204" pitchFamily="34" charset="0"/>
              <a:buChar char="•"/>
            </a:pPr>
            <a:endParaRPr lang="en-GB" sz="1900" dirty="0"/>
          </a:p>
          <a:p>
            <a:pPr>
              <a:buFont typeface="Arial" panose="020B0604020202020204" pitchFamily="34" charset="0"/>
              <a:buChar char="•"/>
            </a:pPr>
            <a:r>
              <a:rPr lang="en-GB" sz="1900" dirty="0"/>
              <a:t>Can be used as a scoping tool alongside the critical incident technique for more in-depth interviews to ‘dig deeper’</a:t>
            </a:r>
          </a:p>
          <a:p>
            <a:pPr marL="0" indent="0"/>
            <a:endParaRPr lang="en-GB" sz="1900" dirty="0"/>
          </a:p>
          <a:p>
            <a:pPr marL="0" indent="0"/>
            <a:endParaRPr lang="en-GB" sz="1600" b="1" dirty="0"/>
          </a:p>
        </p:txBody>
      </p:sp>
      <p:sp>
        <p:nvSpPr>
          <p:cNvPr id="7" name="Rectangle 6"/>
          <p:cNvSpPr/>
          <p:nvPr/>
        </p:nvSpPr>
        <p:spPr>
          <a:xfrm>
            <a:off x="455961" y="6330567"/>
            <a:ext cx="3888976" cy="400110"/>
          </a:xfrm>
          <a:prstGeom prst="rect">
            <a:avLst/>
          </a:prstGeom>
        </p:spPr>
        <p:txBody>
          <a:bodyPr wrap="square">
            <a:spAutoFit/>
          </a:bodyPr>
          <a:lstStyle/>
          <a:p>
            <a:r>
              <a:rPr lang="en-GB" sz="2000" dirty="0">
                <a:hlinkClick r:id="rId4"/>
              </a:rPr>
              <a:t>http://kfh.libraryservices.nhs.uk</a:t>
            </a:r>
            <a:r>
              <a:rPr lang="en-GB" dirty="0">
                <a:hlinkClick r:id="rId4"/>
              </a:rPr>
              <a:t>/</a:t>
            </a:r>
            <a:r>
              <a:rPr lang="en-GB" dirty="0"/>
              <a:t> </a:t>
            </a:r>
          </a:p>
        </p:txBody>
      </p:sp>
      <p:pic>
        <p:nvPicPr>
          <p:cNvPr id="9" name="Picture 8"/>
          <p:cNvPicPr>
            <a:picLocks noChangeAspect="1"/>
          </p:cNvPicPr>
          <p:nvPr/>
        </p:nvPicPr>
        <p:blipFill>
          <a:blip r:embed="rId5"/>
          <a:stretch>
            <a:fillRect/>
          </a:stretch>
        </p:blipFill>
        <p:spPr>
          <a:xfrm>
            <a:off x="287287" y="1770927"/>
            <a:ext cx="3842025" cy="4329042"/>
          </a:xfrm>
          <a:prstGeom prst="rect">
            <a:avLst/>
          </a:prstGeom>
        </p:spPr>
      </p:pic>
    </p:spTree>
    <p:custDataLst>
      <p:tags r:id="rId1"/>
    </p:custDataLst>
    <p:extLst>
      <p:ext uri="{BB962C8B-B14F-4D97-AF65-F5344CB8AC3E}">
        <p14:creationId xmlns:p14="http://schemas.microsoft.com/office/powerpoint/2010/main" val="2657259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68976" y="1244600"/>
            <a:ext cx="7471913" cy="922338"/>
          </a:xfrm>
        </p:spPr>
        <p:txBody>
          <a:bodyPr/>
          <a:lstStyle/>
          <a:p>
            <a:pPr marL="0" indent="0"/>
            <a:r>
              <a:rPr lang="en-GB" sz="3200" b="1" dirty="0">
                <a:solidFill>
                  <a:srgbClr val="A00054"/>
                </a:solidFill>
              </a:rPr>
              <a:t>Collating the questionnaire</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55072" y="1958632"/>
            <a:ext cx="2902791" cy="1791566"/>
          </a:xfrm>
          <a:prstGeom prst="rect">
            <a:avLst/>
          </a:prstGeom>
        </p:spPr>
      </p:pic>
      <p:sp>
        <p:nvSpPr>
          <p:cNvPr id="5" name="Rectangle 4"/>
          <p:cNvSpPr/>
          <p:nvPr/>
        </p:nvSpPr>
        <p:spPr>
          <a:xfrm>
            <a:off x="768976" y="1958632"/>
            <a:ext cx="4572000" cy="3354765"/>
          </a:xfrm>
          <a:prstGeom prst="rect">
            <a:avLst/>
          </a:prstGeom>
        </p:spPr>
        <p:txBody>
          <a:bodyPr>
            <a:spAutoFit/>
          </a:bodyPr>
          <a:lstStyle/>
          <a:p>
            <a:r>
              <a:rPr lang="en-GB" dirty="0"/>
              <a:t>We know different libraries collect the quantitative impact data in different ways </a:t>
            </a:r>
            <a:r>
              <a:rPr lang="en-GB" sz="1400" dirty="0"/>
              <a:t>(hence different colours of small Gummi bears):</a:t>
            </a:r>
          </a:p>
          <a:p>
            <a:endParaRPr lang="en-GB" dirty="0"/>
          </a:p>
          <a:p>
            <a:pPr marL="171450" indent="-171450">
              <a:buFont typeface="Arial" panose="020B0604020202020204" pitchFamily="34" charset="0"/>
              <a:buChar char="•"/>
            </a:pPr>
            <a:r>
              <a:rPr lang="en-GB" dirty="0"/>
              <a:t>Through the year (e.g. follow up after every training session, or every literature search)</a:t>
            </a:r>
          </a:p>
          <a:p>
            <a:pPr marL="171450" indent="-171450">
              <a:buFont typeface="Arial" panose="020B0604020202020204" pitchFamily="34" charset="0"/>
              <a:buChar char="•"/>
            </a:pPr>
            <a:r>
              <a:rPr lang="en-GB" dirty="0">
                <a:solidFill>
                  <a:schemeClr val="tx1">
                    <a:lumMod val="75000"/>
                    <a:lumOff val="25000"/>
                  </a:schemeClr>
                </a:solidFill>
              </a:rPr>
              <a:t>Some do an annual survey</a:t>
            </a:r>
          </a:p>
          <a:p>
            <a:pPr marL="171450" indent="-171450">
              <a:buFont typeface="Arial" panose="020B0604020202020204" pitchFamily="34" charset="0"/>
              <a:buChar char="•"/>
            </a:pPr>
            <a:r>
              <a:rPr lang="en-GB" dirty="0"/>
              <a:t>Some follow-up on specific services, or </a:t>
            </a:r>
            <a:r>
              <a:rPr lang="en-GB" dirty="0">
                <a:solidFill>
                  <a:schemeClr val="tx1">
                    <a:lumMod val="75000"/>
                    <a:lumOff val="25000"/>
                  </a:schemeClr>
                </a:solidFill>
              </a:rPr>
              <a:t>new services</a:t>
            </a:r>
          </a:p>
          <a:p>
            <a:pPr marL="171450" indent="-171450">
              <a:buFont typeface="Arial" panose="020B0604020202020204" pitchFamily="34" charset="0"/>
              <a:buChar char="•"/>
            </a:pPr>
            <a:r>
              <a:rPr lang="en-GB" dirty="0">
                <a:solidFill>
                  <a:schemeClr val="tx1">
                    <a:lumMod val="75000"/>
                    <a:lumOff val="25000"/>
                  </a:schemeClr>
                </a:solidFill>
              </a:rPr>
              <a:t>Some do nothing- they don’t have the capacity</a:t>
            </a:r>
          </a:p>
        </p:txBody>
      </p:sp>
      <p:sp>
        <p:nvSpPr>
          <p:cNvPr id="6" name="TextBox 5"/>
          <p:cNvSpPr txBox="1"/>
          <p:nvPr/>
        </p:nvSpPr>
        <p:spPr>
          <a:xfrm>
            <a:off x="5567422" y="4155311"/>
            <a:ext cx="3333509" cy="861774"/>
          </a:xfrm>
          <a:prstGeom prst="rect">
            <a:avLst/>
          </a:prstGeom>
          <a:noFill/>
        </p:spPr>
        <p:txBody>
          <a:bodyPr wrap="square" rtlCol="0">
            <a:spAutoFit/>
          </a:bodyPr>
          <a:lstStyle/>
          <a:p>
            <a:r>
              <a:rPr lang="en-GB" dirty="0">
                <a:solidFill>
                  <a:srgbClr val="2962A7"/>
                </a:solidFill>
              </a:rPr>
              <a:t>We want consistency to create a national perspective </a:t>
            </a:r>
          </a:p>
          <a:p>
            <a:r>
              <a:rPr lang="en-GB" sz="1400" dirty="0">
                <a:solidFill>
                  <a:srgbClr val="2962A7"/>
                </a:solidFill>
              </a:rPr>
              <a:t>(Large Gummi bear of impact)</a:t>
            </a:r>
          </a:p>
        </p:txBody>
      </p:sp>
    </p:spTree>
    <p:custDataLst>
      <p:tags r:id="rId1"/>
    </p:custDataLst>
    <p:extLst>
      <p:ext uri="{BB962C8B-B14F-4D97-AF65-F5344CB8AC3E}">
        <p14:creationId xmlns:p14="http://schemas.microsoft.com/office/powerpoint/2010/main" val="9568977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10.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11.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12.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13.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14.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15.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16.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17.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18.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19.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2.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20.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21.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22.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23.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24.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25.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3.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4.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5.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6.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7.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8.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ags/tag9.xml><?xml version="1.0" encoding="utf-8"?>
<p:tagLst xmlns:a="http://schemas.openxmlformats.org/drawingml/2006/main" xmlns:r="http://schemas.openxmlformats.org/officeDocument/2006/relationships" xmlns:p="http://schemas.openxmlformats.org/presentationml/2006/main">
  <p:tag name="POINTS" val="1"/>
  <p:tag name="TIME" val="15"/>
</p:tagLst>
</file>

<file path=ppt/theme/theme1.xml><?xml version="1.0" encoding="utf-8"?>
<a:theme xmlns:a="http://schemas.openxmlformats.org/drawingml/2006/main" name="HEE PPT - Master slide de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B4158BFF124FD458588010D971C7CB2" ma:contentTypeVersion="0" ma:contentTypeDescription="Create a new document." ma:contentTypeScope="" ma:versionID="0688c7178dedc12d189cc7c8ba75d3dd">
  <xsd:schema xmlns:xsd="http://www.w3.org/2001/XMLSchema" xmlns:xs="http://www.w3.org/2001/XMLSchema" xmlns:p="http://schemas.microsoft.com/office/2006/metadata/properties" targetNamespace="http://schemas.microsoft.com/office/2006/metadata/properties" ma:root="true" ma:fieldsID="711b5f35d88f7f6ebfe284b0f73f4393">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2274CB-6261-45F6-A6D6-9F4A3A45193D}">
  <ds:schemaRefs>
    <ds:schemaRef ds:uri="http://schemas.microsoft.com/sharepoint/v3/contenttype/forms"/>
  </ds:schemaRefs>
</ds:datastoreItem>
</file>

<file path=customXml/itemProps2.xml><?xml version="1.0" encoding="utf-8"?>
<ds:datastoreItem xmlns:ds="http://schemas.openxmlformats.org/officeDocument/2006/customXml" ds:itemID="{D3CA52EB-40E3-493F-AF72-689CCC0C90ED}">
  <ds:schemaRefs>
    <ds:schemaRef ds:uri="http://schemas.openxmlformats.org/package/2006/metadata/core-properties"/>
    <ds:schemaRef ds:uri="http://schemas.microsoft.com/office/2006/metadata/properties"/>
    <ds:schemaRef ds:uri="http://schemas.microsoft.com/office/2006/documentManagement/types"/>
    <ds:schemaRef ds:uri="http://purl.org/dc/elements/1.1/"/>
    <ds:schemaRef ds:uri="http://purl.org/dc/dcmitype/"/>
    <ds:schemaRef ds:uri="http://schemas.microsoft.com/office/infopath/2007/PartnerControls"/>
    <ds:schemaRef ds:uri="http://www.w3.org/XML/1998/namespace"/>
    <ds:schemaRef ds:uri="http://purl.org/dc/terms/"/>
  </ds:schemaRefs>
</ds:datastoreItem>
</file>

<file path=customXml/itemProps3.xml><?xml version="1.0" encoding="utf-8"?>
<ds:datastoreItem xmlns:ds="http://schemas.openxmlformats.org/officeDocument/2006/customXml" ds:itemID="{EB068D7C-C855-49E8-92FA-F857FA67EC7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HEE PPT - Master slide deck</Template>
  <TotalTime>3470</TotalTime>
  <Words>1412</Words>
  <Application>Microsoft Office PowerPoint</Application>
  <PresentationFormat>On-screen Show (4:3)</PresentationFormat>
  <Paragraphs>266</Paragraphs>
  <Slides>25</Slides>
  <Notes>25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Frutiga</vt:lpstr>
      <vt:lpstr>Frutiga</vt:lpstr>
      <vt:lpstr>Frutiga </vt:lpstr>
      <vt:lpstr>Verdana</vt:lpstr>
      <vt:lpstr>Wingdings</vt:lpstr>
      <vt:lpstr>HEE PPT - Master slide deck</vt:lpstr>
      <vt:lpstr>PowerPoint Presentation</vt:lpstr>
      <vt:lpstr>What is covered in this presentation?</vt:lpstr>
      <vt:lpstr>Knowledge for Healthcare (KfH)</vt:lpstr>
      <vt:lpstr>The Brief</vt:lpstr>
      <vt:lpstr>Planning</vt:lpstr>
      <vt:lpstr>What we found</vt:lpstr>
      <vt:lpstr>Critical Incident Technique</vt:lpstr>
      <vt:lpstr>The Survey</vt:lpstr>
      <vt:lpstr>Collating the questionnaire</vt:lpstr>
      <vt:lpstr>PowerPoint Presentation</vt:lpstr>
      <vt:lpstr>PowerPoint Presentation</vt:lpstr>
      <vt:lpstr>The in-depth analysis</vt:lpstr>
      <vt:lpstr>Case study submissions</vt:lpstr>
      <vt:lpstr>Case study submissions</vt:lpstr>
      <vt:lpstr>Case study submissions</vt:lpstr>
      <vt:lpstr>What are you measuring for whom?</vt:lpstr>
      <vt:lpstr>What are you measuring for whom?</vt:lpstr>
      <vt:lpstr>PowerPoint Presentation</vt:lpstr>
      <vt:lpstr>Making the case for health libraries </vt:lpstr>
      <vt:lpstr>The logic model </vt:lpstr>
      <vt:lpstr>PowerPoint Presentation</vt:lpstr>
      <vt:lpstr>You have the evidence -  now what? </vt:lpstr>
      <vt:lpstr>PowerPoint Presentation</vt:lpstr>
      <vt:lpstr>PowerPoint Presentation</vt:lpstr>
      <vt:lpstr>Questions &amp;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LORIMER, Vicky</dc:creator>
  <cp:lastModifiedBy>Dominic Gilroy</cp:lastModifiedBy>
  <cp:revision>168</cp:revision>
  <cp:lastPrinted>2016-08-24T14:39:42Z</cp:lastPrinted>
  <dcterms:created xsi:type="dcterms:W3CDTF">2016-02-24T08:27:26Z</dcterms:created>
  <dcterms:modified xsi:type="dcterms:W3CDTF">2017-10-02T12:05:18Z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0x0101001B4158BFF124FD458588010D971C7CB2</vt:lpwstr>
  </property>
</Properties>
</file>

<file path=docProps/thumbnail.jpeg>
</file>